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25"/>
  </p:notesMasterIdLst>
  <p:handoutMasterIdLst>
    <p:handoutMasterId r:id="rId26"/>
  </p:handoutMasterIdLst>
  <p:sldIdLst>
    <p:sldId id="260" r:id="rId2"/>
    <p:sldId id="269" r:id="rId3"/>
    <p:sldId id="278" r:id="rId4"/>
    <p:sldId id="277" r:id="rId5"/>
    <p:sldId id="281" r:id="rId6"/>
    <p:sldId id="285" r:id="rId7"/>
    <p:sldId id="284" r:id="rId8"/>
    <p:sldId id="289" r:id="rId9"/>
    <p:sldId id="280" r:id="rId10"/>
    <p:sldId id="301" r:id="rId11"/>
    <p:sldId id="299" r:id="rId12"/>
    <p:sldId id="294" r:id="rId13"/>
    <p:sldId id="283" r:id="rId14"/>
    <p:sldId id="300" r:id="rId15"/>
    <p:sldId id="297" r:id="rId16"/>
    <p:sldId id="295" r:id="rId17"/>
    <p:sldId id="296" r:id="rId18"/>
    <p:sldId id="293" r:id="rId19"/>
    <p:sldId id="298" r:id="rId20"/>
    <p:sldId id="286" r:id="rId21"/>
    <p:sldId id="257" r:id="rId22"/>
    <p:sldId id="279" r:id="rId23"/>
    <p:sldId id="28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30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26" autoAdjust="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154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4D08D23-C6A6-4C30-881F-CF22D52CCD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A6407D-3DDD-4BD6-936C-D1E2414D44B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64A9DC-FE50-4703-9936-54A2F0216E14}" type="datetimeFigureOut">
              <a:rPr lang="en-IN" smtClean="0"/>
              <a:t>20-08-2022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3018BA-0934-4038-87F3-B568D7B292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E9B612-77E1-43D4-91ED-1AB218648A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AFD325-1116-4539-9074-7927C5551B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97171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60402F-6AF4-4C15-8C9A-5CABF9C45542}" type="datetimeFigureOut">
              <a:rPr lang="en-IN" smtClean="0"/>
              <a:t>20-08-2022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560C06-E2D9-4438-9D77-44DB5C1D1D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5296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60C06-E2D9-4438-9D77-44DB5C1D1DC8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2258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lab.com/rk3568-development-board-features-voice-noise-reduction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www.bauer-power.net/2015/03/beyond-siri-where-will-we-find-voice.html" TargetMode="External"/><Relationship Id="rId4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A30DA6DC-CEE9-4A27-8AEC-FE6D344EF1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62816" y="774265"/>
            <a:ext cx="8418712" cy="56453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4FF7DF6-F985-449E-B218-5EB79A7D2722}"/>
              </a:ext>
            </a:extLst>
          </p:cNvPr>
          <p:cNvSpPr/>
          <p:nvPr userDrawn="1"/>
        </p:nvSpPr>
        <p:spPr>
          <a:xfrm>
            <a:off x="2503008" y="889455"/>
            <a:ext cx="3475699" cy="365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ysClr val="windowText" lastClr="000000"/>
                </a:solidFill>
              </a:rPr>
              <a:t>Voice Command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9E64F7-F6F9-439D-8288-9E7C8830D2E7}"/>
              </a:ext>
            </a:extLst>
          </p:cNvPr>
          <p:cNvSpPr/>
          <p:nvPr userDrawn="1"/>
        </p:nvSpPr>
        <p:spPr>
          <a:xfrm>
            <a:off x="2503008" y="5980955"/>
            <a:ext cx="3475699" cy="365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ysClr val="windowText" lastClr="000000"/>
                </a:solidFill>
              </a:rPr>
              <a:t>Voice Command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880FE481-06C6-4A10-898D-18C16D8531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486885" y="2583526"/>
            <a:ext cx="1441123" cy="144112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7786FE7-D9F0-436C-B466-5F37CCEBDD6E}"/>
              </a:ext>
            </a:extLst>
          </p:cNvPr>
          <p:cNvSpPr/>
          <p:nvPr userDrawn="1"/>
        </p:nvSpPr>
        <p:spPr>
          <a:xfrm>
            <a:off x="71770" y="183872"/>
            <a:ext cx="11621466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3000" dirty="0"/>
              <a:t>Build and Deploy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177795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0900B-44A4-464C-A4D4-0C22E0970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F9D995-5410-4316-BAB4-C391D53A6E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8A1C0-DE00-4AA9-998A-E02997282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20-08-2022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DA707-93E8-4467-8621-D6F59269B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5DDC8-7332-4394-ADA1-1A579692E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9763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087BBB-77A7-44AD-B770-28E6B71D05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0B3315-0184-4F3C-AC99-B3B93A2F1B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3CF1F-42A4-4812-8D89-2C492654D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20-08-2022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D95A0-C994-4246-863E-6E379AC3C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B0E3E-4B04-4574-92B1-A66770D5B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7382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59269-574A-4C39-8CC0-9FBC86B31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58E57-99F9-4906-928C-6D0A3F803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510E0-94A7-454E-8641-F605AD853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20-08-2022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80124-E1E9-41B1-BD89-DE60746AD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34BFC-8EDC-4E14-8108-3504E8ADA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6798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C975C-0618-4D20-B2FB-6C4CBDCA7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7DD43-ABDB-4C67-8F14-26771EE03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9D772-0269-4325-807C-7D305D4D3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20-08-2022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9B4AF-B8C4-4665-9DE8-F5C26B5E5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5F370-F2F6-4CF1-8E7E-63DCF39D4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1561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8B0C4-11F4-447B-9B16-4CABDBE04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1A4AA-05BF-432E-8508-1DB0BDFE4C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D0BAEE-E696-4706-B87C-9E8798390F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D5C240-242F-4A51-B6D2-98EF7ABA6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20-08-2022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B40DB1-BDAE-45A8-8DA9-F75750A0F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9E72F2-3252-48DB-AEB8-E3C5F6336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007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055F3-AB29-4E33-A7DD-1F34BAD65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34BAC-2DAD-48DE-9F20-AB8699FAB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9E62A3-33E3-438A-B1DD-5778FCC3A3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094C68-5FAD-40DC-A1BC-74594E21ED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A99735-6488-4B78-8FA3-769A0EAD0D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74C644-87E8-46A1-91A6-10D439C27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20-08-2022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BE6ED3-636C-48A7-A527-8DF4F5F8C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F5EF21-CDC1-42B7-A3C0-508BDF268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958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383F-3A67-4FF0-9374-CFE9C1554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952CB0-5B5D-44D8-85E1-3FB89F4C1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20-08-2022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BA34BE-4F68-4C6E-B925-2B4090592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C98821-FB7E-49E0-8F55-880F49834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 descr="Abstract background of glass molecules">
            <a:extLst>
              <a:ext uri="{FF2B5EF4-FFF2-40B4-BE49-F238E27FC236}">
                <a16:creationId xmlns:a16="http://schemas.microsoft.com/office/drawing/2014/main" id="{622FEA36-EAE9-420A-A1FD-D46C64A57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92" y="151067"/>
            <a:ext cx="11031615" cy="620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48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08B48-9E9E-48D2-A06B-B49E2EB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20-08-2022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0F6289-3838-43E4-BFF1-7A08223C1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2345CE-3CEC-4013-81BA-708C9DBC0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1014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40DE-7B1B-48EC-99BC-FCF58B683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33F85-C9D7-474B-9AD7-BB2ED1BF9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0B47E4-675A-4D99-AD90-D7B36B212D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774F5C-E8B8-436A-90B6-E068A2172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20-08-2022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C08516-5429-4A1E-A067-A226F5B9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E4A274-8872-4155-8F79-07320AF77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8786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03016-5404-4F9D-9C4C-B3B720C68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D42B2C-1627-4FDF-9AD9-F71F493240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0A1CC8-8CC7-4319-905C-3C470B542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DD9096-14DF-42AE-AD69-3E8720E9A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20-08-2022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DACD8E-DBE4-470B-B983-F8696FDA5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66928F-A8E9-4CF1-9C67-0D3F04602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1843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06E9F3-2A62-4711-A32C-9A2827645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13028E-A256-4716-9DBD-56FB9D3D8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B5BD5-8892-4298-A93F-45FF74BD18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52D0D4-1DAF-4993-B265-EDB5EA5D54FD}" type="datetimeFigureOut">
              <a:rPr lang="en-IN" smtClean="0"/>
              <a:t>20-08-2022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705F3-78A1-41D3-9F46-C1485D2D7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D02C3-CEAF-4CFA-BF4D-1B00F488F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7372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hyperlink" Target="https://pixabay.com/en/photographer-frog-funny-camera-fun-1080009/" TargetMode="External"/><Relationship Id="rId7" Type="http://schemas.openxmlformats.org/officeDocument/2006/relationships/hyperlink" Target="https://pxhere.com/en/photo/845799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hyperlink" Target="https://pixabay.com/en/frog-tennis-funny-figure-fun-cute-1212392/" TargetMode="External"/><Relationship Id="rId4" Type="http://schemas.openxmlformats.org/officeDocument/2006/relationships/image" Target="../media/image5.jpg"/><Relationship Id="rId9" Type="http://schemas.openxmlformats.org/officeDocument/2006/relationships/hyperlink" Target="https://pixabay.com/en/frog-money-euro-bag-money-bag-1234781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01CBECBF-1570-475B-A03E-9C99CBFE5183}"/>
              </a:ext>
            </a:extLst>
          </p:cNvPr>
          <p:cNvSpPr/>
          <p:nvPr/>
        </p:nvSpPr>
        <p:spPr>
          <a:xfrm>
            <a:off x="8477147" y="1802343"/>
            <a:ext cx="273505" cy="365125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232A42F4-D980-43D4-9AAF-96D95A19A097}"/>
              </a:ext>
            </a:extLst>
          </p:cNvPr>
          <p:cNvSpPr/>
          <p:nvPr/>
        </p:nvSpPr>
        <p:spPr>
          <a:xfrm>
            <a:off x="8477147" y="2385535"/>
            <a:ext cx="273505" cy="365125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850F04F0-7502-4F66-B795-667A8D2BF494}"/>
              </a:ext>
            </a:extLst>
          </p:cNvPr>
          <p:cNvSpPr/>
          <p:nvPr/>
        </p:nvSpPr>
        <p:spPr>
          <a:xfrm>
            <a:off x="8477147" y="2915554"/>
            <a:ext cx="273505" cy="365125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33A8B5B0-5D7D-437C-9C18-6C6B636C902E}"/>
              </a:ext>
            </a:extLst>
          </p:cNvPr>
          <p:cNvSpPr/>
          <p:nvPr/>
        </p:nvSpPr>
        <p:spPr>
          <a:xfrm>
            <a:off x="8477147" y="3463994"/>
            <a:ext cx="273505" cy="365125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39576D-CF7A-4F46-B5CC-239F186BC80B}"/>
              </a:ext>
            </a:extLst>
          </p:cNvPr>
          <p:cNvSpPr/>
          <p:nvPr/>
        </p:nvSpPr>
        <p:spPr>
          <a:xfrm>
            <a:off x="8753484" y="1099003"/>
            <a:ext cx="2074606" cy="365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tx1"/>
                </a:solidFill>
              </a:rPr>
              <a:t>Group 3</a:t>
            </a:r>
            <a:endParaRPr lang="en-IN" sz="2600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5BD85C4-73BB-44D8-B783-385D75A51E2F}"/>
              </a:ext>
            </a:extLst>
          </p:cNvPr>
          <p:cNvSpPr/>
          <p:nvPr/>
        </p:nvSpPr>
        <p:spPr>
          <a:xfrm>
            <a:off x="205445" y="126903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3000" dirty="0"/>
              <a:t>Automated Image captioning</a:t>
            </a:r>
            <a:endParaRPr lang="en-IN" sz="3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830296-0D97-330A-6E2B-1C79EA8EF440}"/>
              </a:ext>
            </a:extLst>
          </p:cNvPr>
          <p:cNvSpPr/>
          <p:nvPr/>
        </p:nvSpPr>
        <p:spPr>
          <a:xfrm>
            <a:off x="8855752" y="1713369"/>
            <a:ext cx="3059897" cy="590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600" dirty="0">
                <a:solidFill>
                  <a:schemeClr val="tx1"/>
                </a:solidFill>
              </a:rPr>
              <a:t>Sujatha </a:t>
            </a:r>
            <a:r>
              <a:rPr lang="en-IN" sz="2600" dirty="0" err="1">
                <a:solidFill>
                  <a:schemeClr val="tx1"/>
                </a:solidFill>
              </a:rPr>
              <a:t>Kancharla</a:t>
            </a:r>
            <a:endParaRPr lang="en-IN" sz="26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849E70-D2A4-CE91-4DBA-7240A7D271BC}"/>
              </a:ext>
            </a:extLst>
          </p:cNvPr>
          <p:cNvSpPr/>
          <p:nvPr/>
        </p:nvSpPr>
        <p:spPr>
          <a:xfrm>
            <a:off x="8855752" y="2439550"/>
            <a:ext cx="2762895" cy="327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600" dirty="0">
                <a:solidFill>
                  <a:schemeClr val="tx1"/>
                </a:solidFill>
              </a:rPr>
              <a:t>Monica </a:t>
            </a:r>
            <a:r>
              <a:rPr lang="en-IN" sz="2600" dirty="0" err="1">
                <a:solidFill>
                  <a:schemeClr val="tx1"/>
                </a:solidFill>
              </a:rPr>
              <a:t>Nukarapu</a:t>
            </a:r>
            <a:endParaRPr lang="en-IN" sz="26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493A15-35F2-5D2F-1F3D-DC4140C6E86A}"/>
              </a:ext>
            </a:extLst>
          </p:cNvPr>
          <p:cNvSpPr/>
          <p:nvPr/>
        </p:nvSpPr>
        <p:spPr>
          <a:xfrm>
            <a:off x="8855752" y="2902619"/>
            <a:ext cx="3059897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600" dirty="0">
                <a:solidFill>
                  <a:schemeClr val="tx1"/>
                </a:solidFill>
              </a:rPr>
              <a:t>Suhail Pasha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1CE5FB-C54A-58FB-BAFF-27E8F53FF040}"/>
              </a:ext>
            </a:extLst>
          </p:cNvPr>
          <p:cNvSpPr/>
          <p:nvPr/>
        </p:nvSpPr>
        <p:spPr>
          <a:xfrm>
            <a:off x="8855752" y="3403533"/>
            <a:ext cx="3121484" cy="482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600" dirty="0">
                <a:solidFill>
                  <a:schemeClr val="tx1"/>
                </a:solidFill>
              </a:rPr>
              <a:t>Chaitanya Harkara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A72C62-E2E0-CB29-93E4-24C7E4955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58636" y="981375"/>
            <a:ext cx="3208985" cy="2130967"/>
          </a:xfrm>
          <a:prstGeom prst="rect">
            <a:avLst/>
          </a:prstGeom>
        </p:spPr>
      </p:pic>
      <p:pic>
        <p:nvPicPr>
          <p:cNvPr id="24" name="Picture 23" descr="A picture containing grass&#10;&#10;Description automatically generated">
            <a:extLst>
              <a:ext uri="{FF2B5EF4-FFF2-40B4-BE49-F238E27FC236}">
                <a16:creationId xmlns:a16="http://schemas.microsoft.com/office/drawing/2014/main" id="{441DB63B-C8DC-8572-4B50-C07A9F5550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05444" y="4124571"/>
            <a:ext cx="3146169" cy="2059757"/>
          </a:xfrm>
          <a:prstGeom prst="rect">
            <a:avLst/>
          </a:prstGeom>
        </p:spPr>
      </p:pic>
      <p:pic>
        <p:nvPicPr>
          <p:cNvPr id="26" name="Picture 25" descr="A picture containing green, toy, colorful, close&#10;&#10;Description automatically generated">
            <a:extLst>
              <a:ext uri="{FF2B5EF4-FFF2-40B4-BE49-F238E27FC236}">
                <a16:creationId xmlns:a16="http://schemas.microsoft.com/office/drawing/2014/main" id="{BBBDE9A9-44AD-707C-73D2-EA6736F0DD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05445" y="981375"/>
            <a:ext cx="3146169" cy="2091868"/>
          </a:xfrm>
          <a:prstGeom prst="rect">
            <a:avLst/>
          </a:prstGeom>
        </p:spPr>
      </p:pic>
      <p:pic>
        <p:nvPicPr>
          <p:cNvPr id="28" name="Picture 27" descr="A green frog figurine&#10;&#10;Description automatically generated with medium confidence">
            <a:extLst>
              <a:ext uri="{FF2B5EF4-FFF2-40B4-BE49-F238E27FC236}">
                <a16:creationId xmlns:a16="http://schemas.microsoft.com/office/drawing/2014/main" id="{2DB76963-7926-61F3-B458-5B3911423D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386345" y="4124571"/>
            <a:ext cx="3181276" cy="2077771"/>
          </a:xfrm>
          <a:prstGeom prst="rect">
            <a:avLst/>
          </a:prstGeom>
        </p:spPr>
      </p:pic>
      <p:sp>
        <p:nvSpPr>
          <p:cNvPr id="31" name="Callout: Line 30">
            <a:extLst>
              <a:ext uri="{FF2B5EF4-FFF2-40B4-BE49-F238E27FC236}">
                <a16:creationId xmlns:a16="http://schemas.microsoft.com/office/drawing/2014/main" id="{A1DC8176-B338-E10A-CD17-96F0D051822A}"/>
              </a:ext>
            </a:extLst>
          </p:cNvPr>
          <p:cNvSpPr/>
          <p:nvPr/>
        </p:nvSpPr>
        <p:spPr>
          <a:xfrm>
            <a:off x="845655" y="3251970"/>
            <a:ext cx="2364509" cy="512310"/>
          </a:xfrm>
          <a:prstGeom prst="borderCallout1">
            <a:avLst>
              <a:gd name="adj1" fmla="val 18750"/>
              <a:gd name="adj2" fmla="val -8333"/>
              <a:gd name="adj3" fmla="val -5108"/>
              <a:gd name="adj4" fmla="val -2309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Yoga for ….</a:t>
            </a:r>
          </a:p>
        </p:txBody>
      </p:sp>
      <p:sp>
        <p:nvSpPr>
          <p:cNvPr id="32" name="Callout: Line 31">
            <a:extLst>
              <a:ext uri="{FF2B5EF4-FFF2-40B4-BE49-F238E27FC236}">
                <a16:creationId xmlns:a16="http://schemas.microsoft.com/office/drawing/2014/main" id="{FB4AFFED-A5E5-57BC-BAD9-7BB78B4A96A6}"/>
              </a:ext>
            </a:extLst>
          </p:cNvPr>
          <p:cNvSpPr/>
          <p:nvPr/>
        </p:nvSpPr>
        <p:spPr>
          <a:xfrm>
            <a:off x="4983363" y="3251970"/>
            <a:ext cx="2364509" cy="512310"/>
          </a:xfrm>
          <a:prstGeom prst="borderCallout1">
            <a:avLst>
              <a:gd name="adj1" fmla="val 18750"/>
              <a:gd name="adj2" fmla="val -8333"/>
              <a:gd name="adj3" fmla="val -5108"/>
              <a:gd name="adj4" fmla="val -2309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Trick Photography…</a:t>
            </a:r>
          </a:p>
        </p:txBody>
      </p:sp>
      <p:sp>
        <p:nvSpPr>
          <p:cNvPr id="33" name="Callout: Line 32">
            <a:extLst>
              <a:ext uri="{FF2B5EF4-FFF2-40B4-BE49-F238E27FC236}">
                <a16:creationId xmlns:a16="http://schemas.microsoft.com/office/drawing/2014/main" id="{595280F1-9202-D50F-B7B9-B150E4498FB1}"/>
              </a:ext>
            </a:extLst>
          </p:cNvPr>
          <p:cNvSpPr/>
          <p:nvPr/>
        </p:nvSpPr>
        <p:spPr>
          <a:xfrm>
            <a:off x="832237" y="6285624"/>
            <a:ext cx="2364509" cy="512310"/>
          </a:xfrm>
          <a:prstGeom prst="borderCallout1">
            <a:avLst>
              <a:gd name="adj1" fmla="val 18750"/>
              <a:gd name="adj2" fmla="val -8333"/>
              <a:gd name="adj3" fmla="val -5108"/>
              <a:gd name="adj4" fmla="val -2309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Tennis at …</a:t>
            </a:r>
          </a:p>
        </p:txBody>
      </p:sp>
      <p:sp>
        <p:nvSpPr>
          <p:cNvPr id="34" name="Callout: Line 33">
            <a:extLst>
              <a:ext uri="{FF2B5EF4-FFF2-40B4-BE49-F238E27FC236}">
                <a16:creationId xmlns:a16="http://schemas.microsoft.com/office/drawing/2014/main" id="{E68667E1-7318-9B28-0AC3-F7B0FAB4032B}"/>
              </a:ext>
            </a:extLst>
          </p:cNvPr>
          <p:cNvSpPr/>
          <p:nvPr/>
        </p:nvSpPr>
        <p:spPr>
          <a:xfrm>
            <a:off x="5104055" y="6328397"/>
            <a:ext cx="2364509" cy="512310"/>
          </a:xfrm>
          <a:prstGeom prst="borderCallout1">
            <a:avLst>
              <a:gd name="adj1" fmla="val 18750"/>
              <a:gd name="adj2" fmla="val -8333"/>
              <a:gd name="adj3" fmla="val -5108"/>
              <a:gd name="adj4" fmla="val -2309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Tennis at …</a:t>
            </a:r>
          </a:p>
        </p:txBody>
      </p:sp>
      <p:sp>
        <p:nvSpPr>
          <p:cNvPr id="35" name="Callout: Line 34">
            <a:extLst>
              <a:ext uri="{FF2B5EF4-FFF2-40B4-BE49-F238E27FC236}">
                <a16:creationId xmlns:a16="http://schemas.microsoft.com/office/drawing/2014/main" id="{5DEC6716-E075-5BD1-368A-F5787F50D192}"/>
              </a:ext>
            </a:extLst>
          </p:cNvPr>
          <p:cNvSpPr/>
          <p:nvPr/>
        </p:nvSpPr>
        <p:spPr>
          <a:xfrm>
            <a:off x="832237" y="6294861"/>
            <a:ext cx="2364509" cy="512310"/>
          </a:xfrm>
          <a:prstGeom prst="borderCallout1">
            <a:avLst>
              <a:gd name="adj1" fmla="val 18750"/>
              <a:gd name="adj2" fmla="val -8333"/>
              <a:gd name="adj3" fmla="val -5108"/>
              <a:gd name="adj4" fmla="val -2309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Tennis at …</a:t>
            </a:r>
          </a:p>
        </p:txBody>
      </p:sp>
      <p:sp>
        <p:nvSpPr>
          <p:cNvPr id="36" name="Callout: Line 35">
            <a:extLst>
              <a:ext uri="{FF2B5EF4-FFF2-40B4-BE49-F238E27FC236}">
                <a16:creationId xmlns:a16="http://schemas.microsoft.com/office/drawing/2014/main" id="{F069DED2-AB86-B155-8BC2-B6E43A90767B}"/>
              </a:ext>
            </a:extLst>
          </p:cNvPr>
          <p:cNvSpPr/>
          <p:nvPr/>
        </p:nvSpPr>
        <p:spPr>
          <a:xfrm>
            <a:off x="5104055" y="6294861"/>
            <a:ext cx="2364509" cy="512310"/>
          </a:xfrm>
          <a:prstGeom prst="borderCallout1">
            <a:avLst>
              <a:gd name="adj1" fmla="val 18750"/>
              <a:gd name="adj2" fmla="val -8333"/>
              <a:gd name="adj3" fmla="val -5108"/>
              <a:gd name="adj4" fmla="val -2309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Make money when…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ECD981-F554-A431-F1D5-52F5D0CC63CD}"/>
              </a:ext>
            </a:extLst>
          </p:cNvPr>
          <p:cNvSpPr/>
          <p:nvPr/>
        </p:nvSpPr>
        <p:spPr>
          <a:xfrm>
            <a:off x="8753484" y="4497001"/>
            <a:ext cx="2074606" cy="365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tx1"/>
                </a:solidFill>
              </a:rPr>
              <a:t>Mentor</a:t>
            </a:r>
            <a:endParaRPr lang="en-IN" sz="2600" b="1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F681630-27DD-4FA0-21FB-E3F2C8D11669}"/>
              </a:ext>
            </a:extLst>
          </p:cNvPr>
          <p:cNvSpPr/>
          <p:nvPr/>
        </p:nvSpPr>
        <p:spPr>
          <a:xfrm>
            <a:off x="8855752" y="5127505"/>
            <a:ext cx="3121484" cy="482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600" dirty="0" err="1">
                <a:solidFill>
                  <a:schemeClr val="tx1"/>
                </a:solidFill>
              </a:rPr>
              <a:t>Nayan</a:t>
            </a:r>
            <a:r>
              <a:rPr lang="en-IN" sz="2600" dirty="0">
                <a:solidFill>
                  <a:schemeClr val="tx1"/>
                </a:solidFill>
              </a:rPr>
              <a:t> Jha</a:t>
            </a: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6E307B43-FBBC-EF65-2AD8-1F6D156CD2B4}"/>
              </a:ext>
            </a:extLst>
          </p:cNvPr>
          <p:cNvSpPr/>
          <p:nvPr/>
        </p:nvSpPr>
        <p:spPr>
          <a:xfrm>
            <a:off x="8477147" y="5186177"/>
            <a:ext cx="273505" cy="365125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84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023514-4381-C64F-6D73-0AD38B5F0B63}"/>
              </a:ext>
            </a:extLst>
          </p:cNvPr>
          <p:cNvSpPr/>
          <p:nvPr/>
        </p:nvSpPr>
        <p:spPr>
          <a:xfrm>
            <a:off x="2628750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Feature Engineering</a:t>
            </a:r>
            <a:endParaRPr lang="en-IN" sz="12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0F06E49-F0A3-FE79-A3FD-2071EC4171FB}"/>
              </a:ext>
            </a:extLst>
          </p:cNvPr>
          <p:cNvSpPr/>
          <p:nvPr/>
        </p:nvSpPr>
        <p:spPr>
          <a:xfrm>
            <a:off x="4224377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Pick Model &amp; Hyper Parameters</a:t>
            </a:r>
            <a:endParaRPr lang="en-IN" sz="12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CABD86-2F05-F082-0171-DBF04265F980}"/>
              </a:ext>
            </a:extLst>
          </p:cNvPr>
          <p:cNvSpPr/>
          <p:nvPr/>
        </p:nvSpPr>
        <p:spPr>
          <a:xfrm>
            <a:off x="5857326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 Training and Optimization</a:t>
            </a:r>
            <a:endParaRPr lang="en-IN" sz="12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33B041F-9FA6-B2D3-78DD-E3AE64908F47}"/>
              </a:ext>
            </a:extLst>
          </p:cNvPr>
          <p:cNvSpPr/>
          <p:nvPr/>
        </p:nvSpPr>
        <p:spPr>
          <a:xfrm>
            <a:off x="7480946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Evaluate Model</a:t>
            </a:r>
            <a:endParaRPr lang="en-IN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BDCADE9-3457-F719-0C77-42E0D9197B6A}"/>
              </a:ext>
            </a:extLst>
          </p:cNvPr>
          <p:cNvSpPr/>
          <p:nvPr/>
        </p:nvSpPr>
        <p:spPr>
          <a:xfrm>
            <a:off x="10588238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Integrate and Test</a:t>
            </a:r>
            <a:endParaRPr lang="en-IN" sz="12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E13FA01-06FB-10B1-7CB9-EEB1097CACC3}"/>
              </a:ext>
            </a:extLst>
          </p:cNvPr>
          <p:cNvSpPr/>
          <p:nvPr/>
        </p:nvSpPr>
        <p:spPr>
          <a:xfrm>
            <a:off x="9011269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Deploy on Server</a:t>
            </a:r>
            <a:endParaRPr lang="en-IN" sz="1200" dirty="0"/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DB3DB271-3187-3370-CDE7-91506CA46F30}"/>
              </a:ext>
            </a:extLst>
          </p:cNvPr>
          <p:cNvSpPr/>
          <p:nvPr/>
        </p:nvSpPr>
        <p:spPr>
          <a:xfrm>
            <a:off x="3929605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ACA847D0-ABEA-3A2F-0156-067058675CB7}"/>
              </a:ext>
            </a:extLst>
          </p:cNvPr>
          <p:cNvSpPr/>
          <p:nvPr/>
        </p:nvSpPr>
        <p:spPr>
          <a:xfrm>
            <a:off x="5525232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F3D1E311-5672-38B7-4DE3-A12F3F6CB974}"/>
              </a:ext>
            </a:extLst>
          </p:cNvPr>
          <p:cNvSpPr/>
          <p:nvPr/>
        </p:nvSpPr>
        <p:spPr>
          <a:xfrm>
            <a:off x="7164786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6ED3504-06BF-354F-549E-C0889DCC1636}"/>
              </a:ext>
            </a:extLst>
          </p:cNvPr>
          <p:cNvSpPr/>
          <p:nvPr/>
        </p:nvSpPr>
        <p:spPr>
          <a:xfrm>
            <a:off x="8706895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FC0543BD-A651-C2EA-D918-844DD456F7D6}"/>
              </a:ext>
            </a:extLst>
          </p:cNvPr>
          <p:cNvSpPr/>
          <p:nvPr/>
        </p:nvSpPr>
        <p:spPr>
          <a:xfrm>
            <a:off x="10345862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17578-DD3E-2D79-4D61-DCA156BC126D}"/>
              </a:ext>
            </a:extLst>
          </p:cNvPr>
          <p:cNvSpPr/>
          <p:nvPr/>
        </p:nvSpPr>
        <p:spPr>
          <a:xfrm>
            <a:off x="2403025" y="2016173"/>
            <a:ext cx="1536604" cy="305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Image Feature extraction using pretrained </a:t>
            </a:r>
            <a:r>
              <a:rPr lang="en-US" sz="1200" b="1" dirty="0">
                <a:solidFill>
                  <a:schemeClr val="tx1"/>
                </a:solidFill>
              </a:rPr>
              <a:t>Resnet50</a:t>
            </a:r>
            <a:r>
              <a:rPr lang="en-US" sz="1200" dirty="0">
                <a:solidFill>
                  <a:schemeClr val="tx1"/>
                </a:solidFill>
              </a:rPr>
              <a:t>  from input (224,224,3) to (7,7,2048)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Word embedding from using </a:t>
            </a:r>
            <a:r>
              <a:rPr lang="en-US" sz="1200" dirty="0" err="1">
                <a:solidFill>
                  <a:schemeClr val="tx1"/>
                </a:solidFill>
              </a:rPr>
              <a:t>Keras</a:t>
            </a:r>
            <a:endParaRPr lang="en-US" sz="1200" dirty="0">
              <a:solidFill>
                <a:schemeClr val="tx1"/>
              </a:solidFill>
            </a:endParaRP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Soft Attention to extract more weights for feature of the image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FDF703-7539-87E9-DF81-FA0D41C05EA7}"/>
              </a:ext>
            </a:extLst>
          </p:cNvPr>
          <p:cNvSpPr/>
          <p:nvPr/>
        </p:nvSpPr>
        <p:spPr>
          <a:xfrm>
            <a:off x="3990355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ResNet50 </a:t>
            </a:r>
            <a:r>
              <a:rPr lang="en-US" sz="1200" b="1" dirty="0" err="1">
                <a:solidFill>
                  <a:schemeClr val="tx1"/>
                </a:solidFill>
              </a:rPr>
              <a:t>Keras</a:t>
            </a:r>
            <a:r>
              <a:rPr lang="en-US" sz="1200" dirty="0">
                <a:solidFill>
                  <a:schemeClr val="tx1"/>
                </a:solidFill>
              </a:rPr>
              <a:t>/</a:t>
            </a:r>
            <a:r>
              <a:rPr lang="en-US" sz="1200" dirty="0" err="1">
                <a:solidFill>
                  <a:schemeClr val="tx1"/>
                </a:solidFill>
              </a:rPr>
              <a:t>Pytorch</a:t>
            </a:r>
            <a:r>
              <a:rPr lang="en-US" sz="1200" dirty="0">
                <a:solidFill>
                  <a:schemeClr val="tx1"/>
                </a:solidFill>
              </a:rPr>
              <a:t> based Model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GRU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b="1" dirty="0" err="1">
                <a:solidFill>
                  <a:schemeClr val="tx1"/>
                </a:solidFill>
              </a:rPr>
              <a:t>SparseCategoricalCrossentropy</a:t>
            </a:r>
            <a:r>
              <a:rPr lang="en-IN" sz="1200" b="1" dirty="0">
                <a:solidFill>
                  <a:schemeClr val="tx1"/>
                </a:solidFill>
              </a:rPr>
              <a:t>, </a:t>
            </a:r>
            <a:r>
              <a:rPr lang="en-US" sz="1200" b="1" dirty="0">
                <a:solidFill>
                  <a:schemeClr val="tx1"/>
                </a:solidFill>
              </a:rPr>
              <a:t>Adam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F61182-92EA-0150-AC35-A5828E643687}"/>
              </a:ext>
            </a:extLst>
          </p:cNvPr>
          <p:cNvSpPr/>
          <p:nvPr/>
        </p:nvSpPr>
        <p:spPr>
          <a:xfrm>
            <a:off x="5577684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Hyper parameters Learning Rate , Epochs, Batch Size, Drop out derived iteratively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X train = Image (6000)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Y Train = Caption derived from Pre-processing and feature engineering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766214-6877-AB20-DC25-C5B85D4577F7}"/>
              </a:ext>
            </a:extLst>
          </p:cNvPr>
          <p:cNvSpPr/>
          <p:nvPr/>
        </p:nvSpPr>
        <p:spPr>
          <a:xfrm>
            <a:off x="7165014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1000 Validation 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Captions and ratings provided in 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Rating Standard </a:t>
            </a:r>
            <a:r>
              <a:rPr lang="en-US" sz="1200" b="1" dirty="0">
                <a:solidFill>
                  <a:schemeClr val="tx1"/>
                </a:solidFill>
              </a:rPr>
              <a:t>BLEU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Compare the outcome from Attention Vs Rated Image caption data using BLEU rating standard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E096BC-0AE9-CC70-065D-15E056C54544}"/>
              </a:ext>
            </a:extLst>
          </p:cNvPr>
          <p:cNvSpPr/>
          <p:nvPr/>
        </p:nvSpPr>
        <p:spPr>
          <a:xfrm>
            <a:off x="8752343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/>
                </a:solidFill>
              </a:rPr>
              <a:t>FastAPI</a:t>
            </a:r>
            <a:r>
              <a:rPr lang="en-US" sz="1200" dirty="0">
                <a:solidFill>
                  <a:schemeClr val="tx1"/>
                </a:solidFill>
              </a:rPr>
              <a:t>/Heroku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</a:rPr>
              <a:t>Cloud Computing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</a:rPr>
              <a:t>Hosting Services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</a:rPr>
              <a:t>API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96184E-9A0C-172C-788E-1D6C5B17DFE5}"/>
              </a:ext>
            </a:extLst>
          </p:cNvPr>
          <p:cNvSpPr/>
          <p:nvPr/>
        </p:nvSpPr>
        <p:spPr>
          <a:xfrm>
            <a:off x="10339672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Test model using 250 test 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Check the rating of the Test 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User Input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Test the caption generated for image as User input provided on a  Web page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D1F89101-E592-6BC3-8DBF-BB4A2B4C9FE6}"/>
              </a:ext>
            </a:extLst>
          </p:cNvPr>
          <p:cNvSpPr/>
          <p:nvPr/>
        </p:nvSpPr>
        <p:spPr>
          <a:xfrm rot="5400000">
            <a:off x="3043205" y="1602544"/>
            <a:ext cx="209081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129DC3B3-4D77-6088-E217-C5ACC557E802}"/>
              </a:ext>
            </a:extLst>
          </p:cNvPr>
          <p:cNvSpPr/>
          <p:nvPr/>
        </p:nvSpPr>
        <p:spPr>
          <a:xfrm rot="5400000">
            <a:off x="4695318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B28C3D68-1F42-9977-4B99-DC7046DC45EC}"/>
              </a:ext>
            </a:extLst>
          </p:cNvPr>
          <p:cNvSpPr/>
          <p:nvPr/>
        </p:nvSpPr>
        <p:spPr>
          <a:xfrm rot="5400000">
            <a:off x="6291943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3097E675-798C-4D02-A1E7-BFBD764E05F2}"/>
              </a:ext>
            </a:extLst>
          </p:cNvPr>
          <p:cNvSpPr/>
          <p:nvPr/>
        </p:nvSpPr>
        <p:spPr>
          <a:xfrm rot="5400000">
            <a:off x="7915563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ACC24245-B8D7-3503-67E5-E5CBE813587B}"/>
              </a:ext>
            </a:extLst>
          </p:cNvPr>
          <p:cNvSpPr/>
          <p:nvPr/>
        </p:nvSpPr>
        <p:spPr>
          <a:xfrm rot="5400000">
            <a:off x="9445885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4D2266DD-2043-9071-1246-4EAAD093E265}"/>
              </a:ext>
            </a:extLst>
          </p:cNvPr>
          <p:cNvSpPr/>
          <p:nvPr/>
        </p:nvSpPr>
        <p:spPr>
          <a:xfrm rot="5400000">
            <a:off x="10917591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DFCFEA7-0558-C590-DCFA-1920A9D2D0D6}"/>
              </a:ext>
            </a:extLst>
          </p:cNvPr>
          <p:cNvSpPr/>
          <p:nvPr/>
        </p:nvSpPr>
        <p:spPr>
          <a:xfrm>
            <a:off x="942890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Pre- Processing</a:t>
            </a:r>
            <a:endParaRPr lang="en-IN" sz="1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0B06E3-7ED6-7915-68CD-77F21782790C}"/>
              </a:ext>
            </a:extLst>
          </p:cNvPr>
          <p:cNvSpPr/>
          <p:nvPr/>
        </p:nvSpPr>
        <p:spPr>
          <a:xfrm>
            <a:off x="815695" y="2016172"/>
            <a:ext cx="1536604" cy="3059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Read the Annotations and Image data mapping from  Flickr8k_Text to build Input – Image and Corresponding Caption(s)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714EEF09-3E81-E591-07C4-456E0A23F165}"/>
              </a:ext>
            </a:extLst>
          </p:cNvPr>
          <p:cNvSpPr/>
          <p:nvPr/>
        </p:nvSpPr>
        <p:spPr>
          <a:xfrm rot="5400000">
            <a:off x="1357345" y="1602544"/>
            <a:ext cx="209081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D4040DA0-2C08-4715-8476-AF84266FE539}"/>
              </a:ext>
            </a:extLst>
          </p:cNvPr>
          <p:cNvSpPr/>
          <p:nvPr/>
        </p:nvSpPr>
        <p:spPr>
          <a:xfrm>
            <a:off x="2140004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E951A8-998A-A53B-5343-C09EFCB53619}"/>
              </a:ext>
            </a:extLst>
          </p:cNvPr>
          <p:cNvSpPr/>
          <p:nvPr/>
        </p:nvSpPr>
        <p:spPr>
          <a:xfrm>
            <a:off x="868245" y="5241232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b="1" dirty="0">
                <a:solidFill>
                  <a:schemeClr val="tx1"/>
                </a:solidFill>
              </a:rPr>
              <a:t>Files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Flickr8k.token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Flickr_8k.trainImages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Flickr30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BE1B4B4-8EE3-767C-C0C1-C7000E466A7E}"/>
              </a:ext>
            </a:extLst>
          </p:cNvPr>
          <p:cNvSpPr/>
          <p:nvPr/>
        </p:nvSpPr>
        <p:spPr>
          <a:xfrm>
            <a:off x="2385940" y="5241231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ResNet50 Model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GRU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 err="1">
                <a:solidFill>
                  <a:schemeClr val="tx1"/>
                </a:solidFill>
              </a:rPr>
              <a:t>Keras</a:t>
            </a:r>
            <a:r>
              <a:rPr lang="en-IN" sz="1200" dirty="0">
                <a:solidFill>
                  <a:schemeClr val="tx1"/>
                </a:solidFill>
              </a:rPr>
              <a:t>  Word embedding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C0DCB11-C1D9-6A8E-EBD6-FFC22FF799D1}"/>
              </a:ext>
            </a:extLst>
          </p:cNvPr>
          <p:cNvSpPr/>
          <p:nvPr/>
        </p:nvSpPr>
        <p:spPr>
          <a:xfrm>
            <a:off x="263174" y="2306154"/>
            <a:ext cx="182203" cy="1270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Key Steps</a:t>
            </a:r>
            <a:endParaRPr lang="en-IN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C57C14CD-D9FF-7711-C04E-973D3BE32E4B}"/>
              </a:ext>
            </a:extLst>
          </p:cNvPr>
          <p:cNvSpPr/>
          <p:nvPr/>
        </p:nvSpPr>
        <p:spPr>
          <a:xfrm>
            <a:off x="587537" y="2823324"/>
            <a:ext cx="182203" cy="284182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F7C4770-9B60-FA12-9A4C-962AD462C7AE}"/>
              </a:ext>
            </a:extLst>
          </p:cNvPr>
          <p:cNvSpPr/>
          <p:nvPr/>
        </p:nvSpPr>
        <p:spPr>
          <a:xfrm>
            <a:off x="263174" y="5075770"/>
            <a:ext cx="182203" cy="1270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Inputs</a:t>
            </a:r>
            <a:endParaRPr lang="en-IN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625EF5F0-3A64-1656-15CD-77DA85A4B3EF}"/>
              </a:ext>
            </a:extLst>
          </p:cNvPr>
          <p:cNvSpPr/>
          <p:nvPr/>
        </p:nvSpPr>
        <p:spPr>
          <a:xfrm>
            <a:off x="587537" y="5491799"/>
            <a:ext cx="182203" cy="284182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70ECD6-773C-5FB5-C758-BECF48AB46E2}"/>
              </a:ext>
            </a:extLst>
          </p:cNvPr>
          <p:cNvSpPr/>
          <p:nvPr/>
        </p:nvSpPr>
        <p:spPr>
          <a:xfrm>
            <a:off x="3977129" y="5232778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O</a:t>
            </a:r>
            <a:r>
              <a:rPr lang="en-IN" sz="1200" dirty="0">
                <a:solidFill>
                  <a:schemeClr val="tx1"/>
                </a:solidFill>
              </a:rPr>
              <a:t>ptimizer 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GRU (LSTM)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00E2BE-5489-9265-7FED-90EAB76D4597}"/>
              </a:ext>
            </a:extLst>
          </p:cNvPr>
          <p:cNvSpPr/>
          <p:nvPr/>
        </p:nvSpPr>
        <p:spPr>
          <a:xfrm>
            <a:off x="5642766" y="5216743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042108D-A506-2A8F-6386-CED7059D9B32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Attention - Implementation using Encoder(ResNet50) + Attention</a:t>
            </a:r>
            <a:endParaRPr lang="en-IN" sz="3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C31355-4573-5A27-028C-736E171E8C3E}"/>
              </a:ext>
            </a:extLst>
          </p:cNvPr>
          <p:cNvSpPr/>
          <p:nvPr/>
        </p:nvSpPr>
        <p:spPr>
          <a:xfrm>
            <a:off x="7195687" y="5216743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 1 , BLEU 2 , BLUE 3 , BLUE4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E0A824-669F-D119-A393-8D2671AAB642}"/>
              </a:ext>
            </a:extLst>
          </p:cNvPr>
          <p:cNvSpPr/>
          <p:nvPr/>
        </p:nvSpPr>
        <p:spPr>
          <a:xfrm>
            <a:off x="8815253" y="5216742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 1 , BLEU 2 , BLUE 3 , BLUE4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C9EC5B7-5E95-1C9D-4DE1-B6B231CDACDC}"/>
              </a:ext>
            </a:extLst>
          </p:cNvPr>
          <p:cNvSpPr/>
          <p:nvPr/>
        </p:nvSpPr>
        <p:spPr>
          <a:xfrm>
            <a:off x="10392222" y="5232777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 1 , BLEU 2 , BLUE 3 , BLUE4</a:t>
            </a:r>
            <a:endParaRPr lang="en-IN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734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CA57FC-8E76-B527-3360-A50AB99EF2C5}"/>
              </a:ext>
            </a:extLst>
          </p:cNvPr>
          <p:cNvSpPr/>
          <p:nvPr/>
        </p:nvSpPr>
        <p:spPr>
          <a:xfrm>
            <a:off x="508416" y="1137176"/>
            <a:ext cx="255449" cy="236997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Encoder layer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0F42DF-A6D3-8B68-253A-CA4361E86764}"/>
              </a:ext>
            </a:extLst>
          </p:cNvPr>
          <p:cNvSpPr/>
          <p:nvPr/>
        </p:nvSpPr>
        <p:spPr>
          <a:xfrm>
            <a:off x="2910300" y="1137176"/>
            <a:ext cx="248035" cy="2369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Feature Vector</a:t>
            </a:r>
            <a:endParaRPr lang="en-IN" sz="14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6A1916-01EB-0451-ACE8-5E33CA80FEFC}"/>
              </a:ext>
            </a:extLst>
          </p:cNvPr>
          <p:cNvSpPr/>
          <p:nvPr/>
        </p:nvSpPr>
        <p:spPr>
          <a:xfrm>
            <a:off x="975799" y="1165169"/>
            <a:ext cx="335901" cy="23699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Flickr Image</a:t>
            </a:r>
            <a:endParaRPr lang="en-IN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4DE6AA-0882-493B-2AE6-C2E0242C1129}"/>
              </a:ext>
            </a:extLst>
          </p:cNvPr>
          <p:cNvSpPr/>
          <p:nvPr/>
        </p:nvSpPr>
        <p:spPr>
          <a:xfrm>
            <a:off x="1919725" y="1165168"/>
            <a:ext cx="335901" cy="2369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Resent50/Inception</a:t>
            </a:r>
            <a:endParaRPr lang="en-IN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38BF8D8-032C-874D-739B-62C68D2B1BFA}"/>
              </a:ext>
            </a:extLst>
          </p:cNvPr>
          <p:cNvSpPr/>
          <p:nvPr/>
        </p:nvSpPr>
        <p:spPr>
          <a:xfrm>
            <a:off x="1366124" y="2033100"/>
            <a:ext cx="525608" cy="38838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7C84AF4F-E805-B098-C4C4-06C2C77DA9F5}"/>
              </a:ext>
            </a:extLst>
          </p:cNvPr>
          <p:cNvSpPr/>
          <p:nvPr/>
        </p:nvSpPr>
        <p:spPr>
          <a:xfrm>
            <a:off x="2315493" y="2033100"/>
            <a:ext cx="525608" cy="38838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28C8A48-8486-0CA4-8DF7-7858A2769C2F}"/>
              </a:ext>
            </a:extLst>
          </p:cNvPr>
          <p:cNvSpPr/>
          <p:nvPr/>
        </p:nvSpPr>
        <p:spPr>
          <a:xfrm>
            <a:off x="921374" y="833933"/>
            <a:ext cx="4219794" cy="280385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9AE5C74-5CB9-9A23-A5FC-B581E20495FE}"/>
              </a:ext>
            </a:extLst>
          </p:cNvPr>
          <p:cNvSpPr txBox="1"/>
          <p:nvPr/>
        </p:nvSpPr>
        <p:spPr>
          <a:xfrm>
            <a:off x="1224150" y="2498954"/>
            <a:ext cx="829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(224,224,3)</a:t>
            </a:r>
            <a:endParaRPr lang="en-IN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9DF1DF-C106-9822-27C6-7CCABCF20393}"/>
              </a:ext>
            </a:extLst>
          </p:cNvPr>
          <p:cNvSpPr txBox="1"/>
          <p:nvPr/>
        </p:nvSpPr>
        <p:spPr>
          <a:xfrm>
            <a:off x="3167408" y="2498954"/>
            <a:ext cx="728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(64,7,7,2048)</a:t>
            </a:r>
            <a:endParaRPr lang="en-IN" sz="1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06D6E27-FE3E-C327-5023-F6F7BA52B521}"/>
              </a:ext>
            </a:extLst>
          </p:cNvPr>
          <p:cNvSpPr txBox="1"/>
          <p:nvPr/>
        </p:nvSpPr>
        <p:spPr>
          <a:xfrm>
            <a:off x="2211434" y="2498954"/>
            <a:ext cx="728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(64,7,7,2048)</a:t>
            </a:r>
            <a:endParaRPr lang="en-IN" sz="100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AFE9CB9-E8B4-2A2E-E4DB-64F75C57DEA9}"/>
              </a:ext>
            </a:extLst>
          </p:cNvPr>
          <p:cNvSpPr/>
          <p:nvPr/>
        </p:nvSpPr>
        <p:spPr>
          <a:xfrm>
            <a:off x="3892991" y="1137176"/>
            <a:ext cx="388945" cy="236997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Dense(256)</a:t>
            </a:r>
            <a:endParaRPr lang="en-IN" dirty="0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E6190491-0C3A-F9DB-37EF-96E14E0D219D}"/>
              </a:ext>
            </a:extLst>
          </p:cNvPr>
          <p:cNvSpPr/>
          <p:nvPr/>
        </p:nvSpPr>
        <p:spPr>
          <a:xfrm>
            <a:off x="3202459" y="2033100"/>
            <a:ext cx="651767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1A9EC7DA-C0CD-FDBB-78AB-5623638F0E54}"/>
              </a:ext>
            </a:extLst>
          </p:cNvPr>
          <p:cNvSpPr/>
          <p:nvPr/>
        </p:nvSpPr>
        <p:spPr>
          <a:xfrm>
            <a:off x="4202849" y="2530574"/>
            <a:ext cx="804670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(64,49,256)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2E1159-AFC0-0442-E580-F6BC4653D040}"/>
              </a:ext>
            </a:extLst>
          </p:cNvPr>
          <p:cNvSpPr/>
          <p:nvPr/>
        </p:nvSpPr>
        <p:spPr>
          <a:xfrm>
            <a:off x="205445" y="42928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Attention - Implementation using ResNet50 + GRU</a:t>
            </a:r>
            <a:endParaRPr lang="en-IN" sz="3000" dirty="0"/>
          </a:p>
        </p:txBody>
      </p:sp>
      <p:pic>
        <p:nvPicPr>
          <p:cNvPr id="58" name="Picture 57" descr="A close-up of a power line&#10;&#10;Description automatically generated with low confidence">
            <a:extLst>
              <a:ext uri="{FF2B5EF4-FFF2-40B4-BE49-F238E27FC236}">
                <a16:creationId xmlns:a16="http://schemas.microsoft.com/office/drawing/2014/main" id="{B68EF91E-B9CD-AB8C-608F-18CF1C290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478" y="3011328"/>
            <a:ext cx="540704" cy="364431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FF22A772-DF0E-B3EE-15B4-8910521A518B}"/>
              </a:ext>
            </a:extLst>
          </p:cNvPr>
          <p:cNvSpPr/>
          <p:nvPr/>
        </p:nvSpPr>
        <p:spPr>
          <a:xfrm>
            <a:off x="4224620" y="2743358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err="1">
                <a:solidFill>
                  <a:schemeClr val="tx1"/>
                </a:solidFill>
              </a:rPr>
              <a:t>Relu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4921664-0875-C5F0-A233-BE2A6468F33F}"/>
              </a:ext>
            </a:extLst>
          </p:cNvPr>
          <p:cNvSpPr/>
          <p:nvPr/>
        </p:nvSpPr>
        <p:spPr>
          <a:xfrm>
            <a:off x="6844738" y="1194357"/>
            <a:ext cx="268971" cy="234078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Attention layer</a:t>
            </a:r>
            <a:endParaRPr lang="en-IN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019076B-7374-A9E3-CF47-051BFE59DFD6}"/>
              </a:ext>
            </a:extLst>
          </p:cNvPr>
          <p:cNvSpPr/>
          <p:nvPr/>
        </p:nvSpPr>
        <p:spPr>
          <a:xfrm>
            <a:off x="7373459" y="833933"/>
            <a:ext cx="2737180" cy="280385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6" name="Arrow: Right 85">
            <a:extLst>
              <a:ext uri="{FF2B5EF4-FFF2-40B4-BE49-F238E27FC236}">
                <a16:creationId xmlns:a16="http://schemas.microsoft.com/office/drawing/2014/main" id="{4F6D5AED-3EC0-ADAC-A352-AF6A126740D6}"/>
              </a:ext>
            </a:extLst>
          </p:cNvPr>
          <p:cNvSpPr/>
          <p:nvPr/>
        </p:nvSpPr>
        <p:spPr>
          <a:xfrm>
            <a:off x="4353448" y="2033100"/>
            <a:ext cx="651767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91EC7415-9C8A-55FF-0BAB-91920F274C78}"/>
              </a:ext>
            </a:extLst>
          </p:cNvPr>
          <p:cNvSpPr/>
          <p:nvPr/>
        </p:nvSpPr>
        <p:spPr>
          <a:xfrm>
            <a:off x="5448509" y="2055737"/>
            <a:ext cx="651767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E003AC0-50A4-047B-CA08-71E1BE95BFDE}"/>
              </a:ext>
            </a:extLst>
          </p:cNvPr>
          <p:cNvSpPr/>
          <p:nvPr/>
        </p:nvSpPr>
        <p:spPr>
          <a:xfrm>
            <a:off x="8471633" y="4227577"/>
            <a:ext cx="1106019" cy="161436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447ED68-FA21-6358-3182-D46AA5542B32}"/>
              </a:ext>
            </a:extLst>
          </p:cNvPr>
          <p:cNvSpPr/>
          <p:nvPr/>
        </p:nvSpPr>
        <p:spPr>
          <a:xfrm>
            <a:off x="7565966" y="1113324"/>
            <a:ext cx="335901" cy="2369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Dense(512)</a:t>
            </a:r>
            <a:endParaRPr lang="en-IN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9225DDB-1D58-21E1-492C-DACE316C5DD5}"/>
              </a:ext>
            </a:extLst>
          </p:cNvPr>
          <p:cNvSpPr/>
          <p:nvPr/>
        </p:nvSpPr>
        <p:spPr>
          <a:xfrm>
            <a:off x="8311591" y="1112515"/>
            <a:ext cx="335901" cy="2369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Dense(512)</a:t>
            </a:r>
            <a:endParaRPr lang="en-IN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9D3ADDA-0177-31D7-DC63-6737992E643E}"/>
              </a:ext>
            </a:extLst>
          </p:cNvPr>
          <p:cNvSpPr/>
          <p:nvPr/>
        </p:nvSpPr>
        <p:spPr>
          <a:xfrm>
            <a:off x="3562500" y="4507275"/>
            <a:ext cx="375920" cy="14338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Word Embedding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B09C94D-8906-AB57-8310-312A6681CA7D}"/>
              </a:ext>
            </a:extLst>
          </p:cNvPr>
          <p:cNvSpPr/>
          <p:nvPr/>
        </p:nvSpPr>
        <p:spPr>
          <a:xfrm>
            <a:off x="2439821" y="4507275"/>
            <a:ext cx="375920" cy="14338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Caption Data</a:t>
            </a:r>
          </a:p>
        </p:txBody>
      </p:sp>
      <p:sp>
        <p:nvSpPr>
          <p:cNvPr id="97" name="Arrow: Right 96">
            <a:extLst>
              <a:ext uri="{FF2B5EF4-FFF2-40B4-BE49-F238E27FC236}">
                <a16:creationId xmlns:a16="http://schemas.microsoft.com/office/drawing/2014/main" id="{5CE1CAB7-CFFD-503F-12F0-FB7D184A383B}"/>
              </a:ext>
            </a:extLst>
          </p:cNvPr>
          <p:cNvSpPr/>
          <p:nvPr/>
        </p:nvSpPr>
        <p:spPr>
          <a:xfrm>
            <a:off x="2951630" y="5034762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5FD723C-4C22-F3B7-7E37-539F16EE82A1}"/>
              </a:ext>
            </a:extLst>
          </p:cNvPr>
          <p:cNvSpPr/>
          <p:nvPr/>
        </p:nvSpPr>
        <p:spPr>
          <a:xfrm>
            <a:off x="2241701" y="4227532"/>
            <a:ext cx="2827534" cy="178793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A5328E9-6ED0-2398-30A8-A9BFAF6DE062}"/>
              </a:ext>
            </a:extLst>
          </p:cNvPr>
          <p:cNvSpPr/>
          <p:nvPr/>
        </p:nvSpPr>
        <p:spPr>
          <a:xfrm>
            <a:off x="2311569" y="4229016"/>
            <a:ext cx="2259771" cy="30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Word Embedding</a:t>
            </a:r>
          </a:p>
        </p:txBody>
      </p:sp>
      <p:sp>
        <p:nvSpPr>
          <p:cNvPr id="107" name="Arrow: Right 106">
            <a:extLst>
              <a:ext uri="{FF2B5EF4-FFF2-40B4-BE49-F238E27FC236}">
                <a16:creationId xmlns:a16="http://schemas.microsoft.com/office/drawing/2014/main" id="{62D55E08-DE5A-8746-22B4-5EBB80F9E242}"/>
              </a:ext>
            </a:extLst>
          </p:cNvPr>
          <p:cNvSpPr/>
          <p:nvPr/>
        </p:nvSpPr>
        <p:spPr>
          <a:xfrm>
            <a:off x="4024575" y="5009264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7F07243-2B7A-6792-FC8B-2B077AD3DBEB}"/>
              </a:ext>
            </a:extLst>
          </p:cNvPr>
          <p:cNvSpPr txBox="1"/>
          <p:nvPr/>
        </p:nvSpPr>
        <p:spPr>
          <a:xfrm>
            <a:off x="3877434" y="5470351"/>
            <a:ext cx="844213" cy="18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000">
                <a:solidFill>
                  <a:schemeClr val="tx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dirty="0"/>
              <a:t>(64, 1, 256)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12EB15EB-5F37-0F74-76A7-1074AF17995E}"/>
              </a:ext>
            </a:extLst>
          </p:cNvPr>
          <p:cNvCxnSpPr>
            <a:stCxn id="50" idx="2"/>
            <a:endCxn id="89" idx="2"/>
          </p:cNvCxnSpPr>
          <p:nvPr/>
        </p:nvCxnSpPr>
        <p:spPr>
          <a:xfrm rot="5400000" flipH="1" flipV="1">
            <a:off x="5898764" y="1671998"/>
            <a:ext cx="23852" cy="3646453"/>
          </a:xfrm>
          <a:prstGeom prst="bentConnector3">
            <a:avLst>
              <a:gd name="adj1" fmla="val -95841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Arrow: Quad 111">
            <a:extLst>
              <a:ext uri="{FF2B5EF4-FFF2-40B4-BE49-F238E27FC236}">
                <a16:creationId xmlns:a16="http://schemas.microsoft.com/office/drawing/2014/main" id="{B82C1D4E-C79E-2F49-EA93-118767FCC7CA}"/>
              </a:ext>
            </a:extLst>
          </p:cNvPr>
          <p:cNvSpPr/>
          <p:nvPr/>
        </p:nvSpPr>
        <p:spPr>
          <a:xfrm>
            <a:off x="7919233" y="2106224"/>
            <a:ext cx="335901" cy="382555"/>
          </a:xfrm>
          <a:prstGeom prst="quad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Arrow: Curved Right 113">
            <a:extLst>
              <a:ext uri="{FF2B5EF4-FFF2-40B4-BE49-F238E27FC236}">
                <a16:creationId xmlns:a16="http://schemas.microsoft.com/office/drawing/2014/main" id="{F0D1ABC0-4BE3-A331-BCB4-39DFF543BA9F}"/>
              </a:ext>
            </a:extLst>
          </p:cNvPr>
          <p:cNvSpPr/>
          <p:nvPr/>
        </p:nvSpPr>
        <p:spPr>
          <a:xfrm rot="10800000">
            <a:off x="5651647" y="4519792"/>
            <a:ext cx="328694" cy="64149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5" name="Arrow: Curved Right 114">
            <a:extLst>
              <a:ext uri="{FF2B5EF4-FFF2-40B4-BE49-F238E27FC236}">
                <a16:creationId xmlns:a16="http://schemas.microsoft.com/office/drawing/2014/main" id="{5099B961-62F6-D1EC-E748-6287DE670DB0}"/>
              </a:ext>
            </a:extLst>
          </p:cNvPr>
          <p:cNvSpPr/>
          <p:nvPr/>
        </p:nvSpPr>
        <p:spPr>
          <a:xfrm rot="10800000" flipH="1">
            <a:off x="5256374" y="4519793"/>
            <a:ext cx="333917" cy="64149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DA8BCBBE-7E99-D322-B8A1-95C2CBC4C53E}"/>
              </a:ext>
            </a:extLst>
          </p:cNvPr>
          <p:cNvSpPr/>
          <p:nvPr/>
        </p:nvSpPr>
        <p:spPr>
          <a:xfrm>
            <a:off x="5434692" y="5214608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1813A30-40C6-0E98-110C-A7AF6215CABD}"/>
              </a:ext>
            </a:extLst>
          </p:cNvPr>
          <p:cNvSpPr/>
          <p:nvPr/>
        </p:nvSpPr>
        <p:spPr>
          <a:xfrm>
            <a:off x="8398035" y="5548044"/>
            <a:ext cx="1182899" cy="30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GRU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EA4A6F7-4E59-EC68-9F6C-DD8FDC255FF6}"/>
              </a:ext>
            </a:extLst>
          </p:cNvPr>
          <p:cNvSpPr/>
          <p:nvPr/>
        </p:nvSpPr>
        <p:spPr>
          <a:xfrm>
            <a:off x="7197473" y="900757"/>
            <a:ext cx="1066282" cy="17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>
                <a:solidFill>
                  <a:sysClr val="windowText" lastClr="000000"/>
                </a:solidFill>
              </a:rPr>
              <a:t>features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44B928F-F969-2E48-1455-611D25316665}"/>
              </a:ext>
            </a:extLst>
          </p:cNvPr>
          <p:cNvSpPr/>
          <p:nvPr/>
        </p:nvSpPr>
        <p:spPr>
          <a:xfrm>
            <a:off x="7946400" y="902155"/>
            <a:ext cx="1066282" cy="17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>
                <a:solidFill>
                  <a:sysClr val="windowText" lastClr="000000"/>
                </a:solidFill>
              </a:rPr>
              <a:t>Context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053DBCFD-7E65-9952-91CF-65B5F8F0CF98}"/>
              </a:ext>
            </a:extLst>
          </p:cNvPr>
          <p:cNvSpPr/>
          <p:nvPr/>
        </p:nvSpPr>
        <p:spPr>
          <a:xfrm>
            <a:off x="9057216" y="1101457"/>
            <a:ext cx="335901" cy="2369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err="1"/>
              <a:t>softmax</a:t>
            </a:r>
            <a:endParaRPr lang="en-IN" dirty="0"/>
          </a:p>
        </p:txBody>
      </p:sp>
      <p:sp>
        <p:nvSpPr>
          <p:cNvPr id="128" name="Arrow: Right 127">
            <a:extLst>
              <a:ext uri="{FF2B5EF4-FFF2-40B4-BE49-F238E27FC236}">
                <a16:creationId xmlns:a16="http://schemas.microsoft.com/office/drawing/2014/main" id="{E4336F2A-A784-9485-9F88-86A856C6C897}"/>
              </a:ext>
            </a:extLst>
          </p:cNvPr>
          <p:cNvSpPr/>
          <p:nvPr/>
        </p:nvSpPr>
        <p:spPr>
          <a:xfrm>
            <a:off x="8702475" y="2116399"/>
            <a:ext cx="314542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33A94192-9AD8-18B0-965C-2F2319E8AD66}"/>
              </a:ext>
            </a:extLst>
          </p:cNvPr>
          <p:cNvSpPr/>
          <p:nvPr/>
        </p:nvSpPr>
        <p:spPr>
          <a:xfrm>
            <a:off x="7817110" y="2766785"/>
            <a:ext cx="521485" cy="201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tanh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6C3E60C1-9BD2-13F4-D43D-CDF95E483729}"/>
              </a:ext>
            </a:extLst>
          </p:cNvPr>
          <p:cNvSpPr/>
          <p:nvPr/>
        </p:nvSpPr>
        <p:spPr>
          <a:xfrm>
            <a:off x="8873321" y="4471141"/>
            <a:ext cx="326806" cy="10188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F5629A91-E8E8-166C-2852-CC97D04D0E45}"/>
              </a:ext>
            </a:extLst>
          </p:cNvPr>
          <p:cNvSpPr/>
          <p:nvPr/>
        </p:nvSpPr>
        <p:spPr>
          <a:xfrm>
            <a:off x="6118321" y="4298552"/>
            <a:ext cx="1329016" cy="161436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3715DBEC-60EB-61DC-7E51-BA14F18019E0}"/>
              </a:ext>
            </a:extLst>
          </p:cNvPr>
          <p:cNvSpPr/>
          <p:nvPr/>
        </p:nvSpPr>
        <p:spPr>
          <a:xfrm>
            <a:off x="6282421" y="4481288"/>
            <a:ext cx="225950" cy="12936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dirty="0"/>
              <a:t>Word Embedding</a:t>
            </a:r>
            <a:endParaRPr lang="en-IN" sz="1000" dirty="0"/>
          </a:p>
        </p:txBody>
      </p:sp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D9135E35-E9DA-ABDD-03FA-7794393AEA1C}"/>
              </a:ext>
            </a:extLst>
          </p:cNvPr>
          <p:cNvSpPr/>
          <p:nvPr/>
        </p:nvSpPr>
        <p:spPr>
          <a:xfrm>
            <a:off x="9735796" y="2349980"/>
            <a:ext cx="804670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(64,49,1)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77F3F2DB-134B-A73E-719D-DD1432E5F161}"/>
              </a:ext>
            </a:extLst>
          </p:cNvPr>
          <p:cNvSpPr/>
          <p:nvPr/>
        </p:nvSpPr>
        <p:spPr>
          <a:xfrm>
            <a:off x="9638903" y="1703178"/>
            <a:ext cx="225950" cy="12936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dirty="0"/>
              <a:t>Attention Weights</a:t>
            </a:r>
            <a:endParaRPr lang="en-IN" sz="1000" dirty="0"/>
          </a:p>
        </p:txBody>
      </p:sp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8EB96BFA-54E3-B71F-EED5-93C79819D7F7}"/>
              </a:ext>
            </a:extLst>
          </p:cNvPr>
          <p:cNvCxnSpPr>
            <a:cxnSpLocks/>
            <a:stCxn id="77" idx="2"/>
            <a:endCxn id="143" idx="0"/>
          </p:cNvCxnSpPr>
          <p:nvPr/>
        </p:nvCxnSpPr>
        <p:spPr>
          <a:xfrm rot="5400000">
            <a:off x="7432055" y="2988557"/>
            <a:ext cx="660769" cy="19592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6EEA5EDB-29EE-993D-D89A-8BBD7D0C88CC}"/>
              </a:ext>
            </a:extLst>
          </p:cNvPr>
          <p:cNvSpPr/>
          <p:nvPr/>
        </p:nvSpPr>
        <p:spPr>
          <a:xfrm>
            <a:off x="6888894" y="4481288"/>
            <a:ext cx="225950" cy="12936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dirty="0"/>
              <a:t>Feature with Attention</a:t>
            </a:r>
            <a:endParaRPr lang="en-IN" sz="1000" dirty="0"/>
          </a:p>
        </p:txBody>
      </p:sp>
      <p:sp>
        <p:nvSpPr>
          <p:cNvPr id="157" name="Arrow: Quad 156">
            <a:extLst>
              <a:ext uri="{FF2B5EF4-FFF2-40B4-BE49-F238E27FC236}">
                <a16:creationId xmlns:a16="http://schemas.microsoft.com/office/drawing/2014/main" id="{5F4645A4-22D9-74EA-41CD-F2108709E5B0}"/>
              </a:ext>
            </a:extLst>
          </p:cNvPr>
          <p:cNvSpPr/>
          <p:nvPr/>
        </p:nvSpPr>
        <p:spPr>
          <a:xfrm>
            <a:off x="6562541" y="4956558"/>
            <a:ext cx="238484" cy="225524"/>
          </a:xfrm>
          <a:prstGeom prst="quadArrow">
            <a:avLst>
              <a:gd name="adj1" fmla="val 22500"/>
              <a:gd name="adj2" fmla="val 22500"/>
              <a:gd name="adj3" fmla="val 275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015CA4F5-5B9C-8DCD-5B21-002DA2375FEA}"/>
              </a:ext>
            </a:extLst>
          </p:cNvPr>
          <p:cNvCxnSpPr>
            <a:stCxn id="88" idx="0"/>
            <a:endCxn id="90" idx="2"/>
          </p:cNvCxnSpPr>
          <p:nvPr/>
        </p:nvCxnSpPr>
        <p:spPr>
          <a:xfrm rot="16200000" flipV="1">
            <a:off x="8379550" y="3582483"/>
            <a:ext cx="745087" cy="545101"/>
          </a:xfrm>
          <a:prstGeom prst="bentConnector3">
            <a:avLst>
              <a:gd name="adj1" fmla="val 174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F808EE3-86C2-5162-27C9-818EFCD291A8}"/>
              </a:ext>
            </a:extLst>
          </p:cNvPr>
          <p:cNvSpPr/>
          <p:nvPr/>
        </p:nvSpPr>
        <p:spPr>
          <a:xfrm>
            <a:off x="8572621" y="3934186"/>
            <a:ext cx="1066282" cy="17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>
                <a:solidFill>
                  <a:sysClr val="windowText" lastClr="000000"/>
                </a:solidFill>
              </a:rPr>
              <a:t>Context</a:t>
            </a:r>
          </a:p>
        </p:txBody>
      </p:sp>
      <p:sp>
        <p:nvSpPr>
          <p:cNvPr id="164" name="Arrow: Curved Right 163">
            <a:extLst>
              <a:ext uri="{FF2B5EF4-FFF2-40B4-BE49-F238E27FC236}">
                <a16:creationId xmlns:a16="http://schemas.microsoft.com/office/drawing/2014/main" id="{B0906C49-89AC-5DDE-7F8C-0A5D6EDB6558}"/>
              </a:ext>
            </a:extLst>
          </p:cNvPr>
          <p:cNvSpPr/>
          <p:nvPr/>
        </p:nvSpPr>
        <p:spPr>
          <a:xfrm rot="10800000">
            <a:off x="7950426" y="4594780"/>
            <a:ext cx="328694" cy="64149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5" name="Arrow: Curved Right 164">
            <a:extLst>
              <a:ext uri="{FF2B5EF4-FFF2-40B4-BE49-F238E27FC236}">
                <a16:creationId xmlns:a16="http://schemas.microsoft.com/office/drawing/2014/main" id="{500E787F-67C4-4FCB-ED79-45E6C57618BA}"/>
              </a:ext>
            </a:extLst>
          </p:cNvPr>
          <p:cNvSpPr/>
          <p:nvPr/>
        </p:nvSpPr>
        <p:spPr>
          <a:xfrm rot="10800000" flipH="1">
            <a:off x="7555153" y="4594781"/>
            <a:ext cx="333917" cy="64149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6" name="Arrow: Right 165">
            <a:extLst>
              <a:ext uri="{FF2B5EF4-FFF2-40B4-BE49-F238E27FC236}">
                <a16:creationId xmlns:a16="http://schemas.microsoft.com/office/drawing/2014/main" id="{7AC9F26F-3BCD-EDCA-1DE2-66A45CA13E0A}"/>
              </a:ext>
            </a:extLst>
          </p:cNvPr>
          <p:cNvSpPr/>
          <p:nvPr/>
        </p:nvSpPr>
        <p:spPr>
          <a:xfrm>
            <a:off x="7733471" y="5289596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7" name="Arrow: Right 166">
            <a:extLst>
              <a:ext uri="{FF2B5EF4-FFF2-40B4-BE49-F238E27FC236}">
                <a16:creationId xmlns:a16="http://schemas.microsoft.com/office/drawing/2014/main" id="{8EF30AE7-5E8F-F36B-8A78-BF4F471B519B}"/>
              </a:ext>
            </a:extLst>
          </p:cNvPr>
          <p:cNvSpPr/>
          <p:nvPr/>
        </p:nvSpPr>
        <p:spPr>
          <a:xfrm>
            <a:off x="9666273" y="4903374"/>
            <a:ext cx="313068" cy="31123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801A04CB-6AE7-2121-D9AD-33C728C99B3F}"/>
              </a:ext>
            </a:extLst>
          </p:cNvPr>
          <p:cNvSpPr/>
          <p:nvPr/>
        </p:nvSpPr>
        <p:spPr>
          <a:xfrm>
            <a:off x="10024733" y="4266185"/>
            <a:ext cx="1329016" cy="161436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4E36B308-7E78-2897-A6F5-84FD7429C7A8}"/>
              </a:ext>
            </a:extLst>
          </p:cNvPr>
          <p:cNvSpPr/>
          <p:nvPr/>
        </p:nvSpPr>
        <p:spPr>
          <a:xfrm>
            <a:off x="10297480" y="4586380"/>
            <a:ext cx="215531" cy="10188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FC1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6B65DFD5-B7EE-5715-08CC-DE8525FBAB46}"/>
              </a:ext>
            </a:extLst>
          </p:cNvPr>
          <p:cNvSpPr/>
          <p:nvPr/>
        </p:nvSpPr>
        <p:spPr>
          <a:xfrm>
            <a:off x="10882470" y="4569991"/>
            <a:ext cx="215531" cy="10188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FC2</a:t>
            </a:r>
          </a:p>
        </p:txBody>
      </p:sp>
      <p:sp>
        <p:nvSpPr>
          <p:cNvPr id="176" name="Arrow: Right 175">
            <a:extLst>
              <a:ext uri="{FF2B5EF4-FFF2-40B4-BE49-F238E27FC236}">
                <a16:creationId xmlns:a16="http://schemas.microsoft.com/office/drawing/2014/main" id="{59065D2A-69CA-F032-D7EB-9E590896D77F}"/>
              </a:ext>
            </a:extLst>
          </p:cNvPr>
          <p:cNvSpPr/>
          <p:nvPr/>
        </p:nvSpPr>
        <p:spPr>
          <a:xfrm>
            <a:off x="10557548" y="4918274"/>
            <a:ext cx="313068" cy="31123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4B4B4C9C-7024-55DB-056F-5E60365A7726}"/>
              </a:ext>
            </a:extLst>
          </p:cNvPr>
          <p:cNvSpPr txBox="1"/>
          <p:nvPr/>
        </p:nvSpPr>
        <p:spPr>
          <a:xfrm>
            <a:off x="11045353" y="5100264"/>
            <a:ext cx="844213" cy="18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000">
                <a:solidFill>
                  <a:schemeClr val="tx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dirty="0"/>
              <a:t>(64, 8329)</a:t>
            </a:r>
          </a:p>
        </p:txBody>
      </p:sp>
    </p:spTree>
    <p:extLst>
      <p:ext uri="{BB962C8B-B14F-4D97-AF65-F5344CB8AC3E}">
        <p14:creationId xmlns:p14="http://schemas.microsoft.com/office/powerpoint/2010/main" val="2609386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722C25-A3C6-E02E-B92C-0CED8C169E84}"/>
              </a:ext>
            </a:extLst>
          </p:cNvPr>
          <p:cNvSpPr/>
          <p:nvPr/>
        </p:nvSpPr>
        <p:spPr>
          <a:xfrm>
            <a:off x="205445" y="42928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Automated Captions generated- (Attention) </a:t>
            </a:r>
            <a:endParaRPr lang="en-IN" sz="30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3DE4601-233F-ECE6-9AA2-4DE7D47F1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873228"/>
            <a:ext cx="5867400" cy="184785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6D6252F-3398-8F59-001F-0132FC0FE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94" y="2890816"/>
            <a:ext cx="5898006" cy="191316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BA20257-C8CA-5965-CCA4-160AB2632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9" y="4927335"/>
            <a:ext cx="5898006" cy="188773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20AC815-DBA7-43C4-7E28-BB986E1CC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1638" y="873228"/>
            <a:ext cx="4991880" cy="1806872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F3FBFC9-8B7E-6C35-DD90-64071866C2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1638" y="2890815"/>
            <a:ext cx="4991880" cy="191316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F526DC6-5D6C-C0FA-D1C3-7EA398DCC1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2302" y="4927335"/>
            <a:ext cx="5110552" cy="1792567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2B4CE7A-B620-6416-6F52-42991D797B83}"/>
              </a:ext>
            </a:extLst>
          </p:cNvPr>
          <p:cNvCxnSpPr/>
          <p:nvPr/>
        </p:nvCxnSpPr>
        <p:spPr>
          <a:xfrm>
            <a:off x="6391469" y="873228"/>
            <a:ext cx="0" cy="584667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FACD335-D9E8-3AD5-5E8F-4E6E4EB7C3EA}"/>
              </a:ext>
            </a:extLst>
          </p:cNvPr>
          <p:cNvSpPr txBox="1"/>
          <p:nvPr/>
        </p:nvSpPr>
        <p:spPr>
          <a:xfrm>
            <a:off x="8404747" y="568609"/>
            <a:ext cx="1197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Resnet50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5D862B-9649-DC69-00BD-1A134884F595}"/>
              </a:ext>
            </a:extLst>
          </p:cNvPr>
          <p:cNvSpPr txBox="1"/>
          <p:nvPr/>
        </p:nvSpPr>
        <p:spPr>
          <a:xfrm>
            <a:off x="1964871" y="596038"/>
            <a:ext cx="1197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VGG16</a:t>
            </a:r>
          </a:p>
        </p:txBody>
      </p:sp>
    </p:spTree>
    <p:extLst>
      <p:ext uri="{BB962C8B-B14F-4D97-AF65-F5344CB8AC3E}">
        <p14:creationId xmlns:p14="http://schemas.microsoft.com/office/powerpoint/2010/main" val="2993505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023514-4381-C64F-6D73-0AD38B5F0B63}"/>
              </a:ext>
            </a:extLst>
          </p:cNvPr>
          <p:cNvSpPr/>
          <p:nvPr/>
        </p:nvSpPr>
        <p:spPr>
          <a:xfrm>
            <a:off x="2628750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Feature Engineering</a:t>
            </a:r>
            <a:endParaRPr lang="en-IN" sz="12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0F06E49-F0A3-FE79-A3FD-2071EC4171FB}"/>
              </a:ext>
            </a:extLst>
          </p:cNvPr>
          <p:cNvSpPr/>
          <p:nvPr/>
        </p:nvSpPr>
        <p:spPr>
          <a:xfrm>
            <a:off x="4224377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Pick Model &amp; Hyper Parameters</a:t>
            </a:r>
            <a:endParaRPr lang="en-IN" sz="12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CABD86-2F05-F082-0171-DBF04265F980}"/>
              </a:ext>
            </a:extLst>
          </p:cNvPr>
          <p:cNvSpPr/>
          <p:nvPr/>
        </p:nvSpPr>
        <p:spPr>
          <a:xfrm>
            <a:off x="5857326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 Training and Optimization</a:t>
            </a:r>
            <a:endParaRPr lang="en-IN" sz="12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33B041F-9FA6-B2D3-78DD-E3AE64908F47}"/>
              </a:ext>
            </a:extLst>
          </p:cNvPr>
          <p:cNvSpPr/>
          <p:nvPr/>
        </p:nvSpPr>
        <p:spPr>
          <a:xfrm>
            <a:off x="7480946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Evaluate Model</a:t>
            </a:r>
            <a:endParaRPr lang="en-IN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BDCADE9-3457-F719-0C77-42E0D9197B6A}"/>
              </a:ext>
            </a:extLst>
          </p:cNvPr>
          <p:cNvSpPr/>
          <p:nvPr/>
        </p:nvSpPr>
        <p:spPr>
          <a:xfrm>
            <a:off x="10588238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Integrate and Test</a:t>
            </a:r>
            <a:endParaRPr lang="en-IN" sz="12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E13FA01-06FB-10B1-7CB9-EEB1097CACC3}"/>
              </a:ext>
            </a:extLst>
          </p:cNvPr>
          <p:cNvSpPr/>
          <p:nvPr/>
        </p:nvSpPr>
        <p:spPr>
          <a:xfrm>
            <a:off x="9011269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Deploy on Server</a:t>
            </a:r>
            <a:endParaRPr lang="en-IN" sz="1200" dirty="0"/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DB3DB271-3187-3370-CDE7-91506CA46F30}"/>
              </a:ext>
            </a:extLst>
          </p:cNvPr>
          <p:cNvSpPr/>
          <p:nvPr/>
        </p:nvSpPr>
        <p:spPr>
          <a:xfrm>
            <a:off x="3929605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ACA847D0-ABEA-3A2F-0156-067058675CB7}"/>
              </a:ext>
            </a:extLst>
          </p:cNvPr>
          <p:cNvSpPr/>
          <p:nvPr/>
        </p:nvSpPr>
        <p:spPr>
          <a:xfrm>
            <a:off x="5525232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F3D1E311-5672-38B7-4DE3-A12F3F6CB974}"/>
              </a:ext>
            </a:extLst>
          </p:cNvPr>
          <p:cNvSpPr/>
          <p:nvPr/>
        </p:nvSpPr>
        <p:spPr>
          <a:xfrm>
            <a:off x="7164786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6ED3504-06BF-354F-549E-C0889DCC1636}"/>
              </a:ext>
            </a:extLst>
          </p:cNvPr>
          <p:cNvSpPr/>
          <p:nvPr/>
        </p:nvSpPr>
        <p:spPr>
          <a:xfrm>
            <a:off x="8706895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FC0543BD-A651-C2EA-D918-844DD456F7D6}"/>
              </a:ext>
            </a:extLst>
          </p:cNvPr>
          <p:cNvSpPr/>
          <p:nvPr/>
        </p:nvSpPr>
        <p:spPr>
          <a:xfrm>
            <a:off x="10345862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17578-DD3E-2D79-4D61-DCA156BC126D}"/>
              </a:ext>
            </a:extLst>
          </p:cNvPr>
          <p:cNvSpPr/>
          <p:nvPr/>
        </p:nvSpPr>
        <p:spPr>
          <a:xfrm>
            <a:off x="2403025" y="2016173"/>
            <a:ext cx="1536604" cy="305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Image Feature extraction using pretrained </a:t>
            </a:r>
            <a:r>
              <a:rPr lang="en-US" sz="1200" b="1" dirty="0">
                <a:solidFill>
                  <a:schemeClr val="tx1"/>
                </a:solidFill>
              </a:rPr>
              <a:t>Resnet50</a:t>
            </a:r>
            <a:r>
              <a:rPr lang="en-US" sz="1200" dirty="0">
                <a:solidFill>
                  <a:schemeClr val="tx1"/>
                </a:solidFill>
              </a:rPr>
              <a:t> for image input Vector (229,229,3) to  (64,49,512)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Word embedding from </a:t>
            </a:r>
            <a:r>
              <a:rPr lang="en-US" sz="1200" dirty="0" err="1">
                <a:solidFill>
                  <a:schemeClr val="tx1"/>
                </a:solidFill>
              </a:rPr>
              <a:t>Keras</a:t>
            </a:r>
            <a:endParaRPr lang="en-US" sz="1200" dirty="0">
              <a:solidFill>
                <a:schemeClr val="tx1"/>
              </a:solidFill>
            </a:endParaRP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/>
                </a:solidFill>
              </a:rPr>
              <a:t>Muli</a:t>
            </a:r>
            <a:r>
              <a:rPr lang="en-US" sz="1200" dirty="0">
                <a:solidFill>
                  <a:schemeClr val="tx1"/>
                </a:solidFill>
              </a:rPr>
              <a:t> head attention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FDF703-7539-87E9-DF81-FA0D41C05EA7}"/>
              </a:ext>
            </a:extLst>
          </p:cNvPr>
          <p:cNvSpPr/>
          <p:nvPr/>
        </p:nvSpPr>
        <p:spPr>
          <a:xfrm>
            <a:off x="3990355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tx1"/>
                </a:solidFill>
              </a:rPr>
              <a:t>Keras</a:t>
            </a:r>
            <a:r>
              <a:rPr lang="en-US" sz="1200" dirty="0">
                <a:solidFill>
                  <a:schemeClr val="tx1"/>
                </a:solidFill>
              </a:rPr>
              <a:t>/</a:t>
            </a:r>
            <a:r>
              <a:rPr lang="en-US" sz="1200" dirty="0" err="1">
                <a:solidFill>
                  <a:schemeClr val="tx1"/>
                </a:solidFill>
              </a:rPr>
              <a:t>Pytorch</a:t>
            </a:r>
            <a:r>
              <a:rPr lang="en-US" sz="1200" dirty="0">
                <a:solidFill>
                  <a:schemeClr val="tx1"/>
                </a:solidFill>
              </a:rPr>
              <a:t> based Model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Feature </a:t>
            </a:r>
            <a:r>
              <a:rPr lang="en-US" sz="1200" dirty="0" err="1">
                <a:solidFill>
                  <a:schemeClr val="tx1"/>
                </a:solidFill>
              </a:rPr>
              <a:t>vectore</a:t>
            </a:r>
            <a:r>
              <a:rPr lang="en-US" sz="1200" dirty="0">
                <a:solidFill>
                  <a:schemeClr val="tx1"/>
                </a:solidFill>
              </a:rPr>
              <a:t> + position Encoding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Word Embedding + Position Encoding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/>
                </a:solidFill>
              </a:rPr>
              <a:t>Mutlihead</a:t>
            </a:r>
            <a:r>
              <a:rPr lang="en-US" sz="1200" dirty="0">
                <a:solidFill>
                  <a:schemeClr val="tx1"/>
                </a:solidFill>
              </a:rPr>
              <a:t> attention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Transformers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b="1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SparseCategoricalCrossentropy</a:t>
            </a:r>
            <a:r>
              <a:rPr lang="en-US" sz="1200" b="1" dirty="0">
                <a:solidFill>
                  <a:schemeClr val="tx1"/>
                </a:solidFill>
              </a:rPr>
              <a:t>, Adam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Hyper parameters – determined Iteratively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Multi Head  = 8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F61182-92EA-0150-AC35-A5828E643687}"/>
              </a:ext>
            </a:extLst>
          </p:cNvPr>
          <p:cNvSpPr/>
          <p:nvPr/>
        </p:nvSpPr>
        <p:spPr>
          <a:xfrm>
            <a:off x="5577684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Hyper parameters Learning Rate , Epochs, Batch Size, Drop out derived iteratively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X train = Image (6000)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Y Train = Caption derived from Pre-processing and feature engineering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766214-6877-AB20-DC25-C5B85D4577F7}"/>
              </a:ext>
            </a:extLst>
          </p:cNvPr>
          <p:cNvSpPr/>
          <p:nvPr/>
        </p:nvSpPr>
        <p:spPr>
          <a:xfrm>
            <a:off x="7165014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1000 images (Test) and captions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Captions provided in 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Rating Standard </a:t>
            </a:r>
            <a:r>
              <a:rPr lang="en-US" sz="1200" b="1" dirty="0">
                <a:solidFill>
                  <a:schemeClr val="tx1"/>
                </a:solidFill>
              </a:rPr>
              <a:t>BLEU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Compare the outcome from LSTM Vs Rated Image caption data using BLEU rating standard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E096BC-0AE9-CC70-065D-15E056C54544}"/>
              </a:ext>
            </a:extLst>
          </p:cNvPr>
          <p:cNvSpPr/>
          <p:nvPr/>
        </p:nvSpPr>
        <p:spPr>
          <a:xfrm>
            <a:off x="8752343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/>
                </a:solidFill>
              </a:rPr>
              <a:t>FastAPI</a:t>
            </a:r>
            <a:r>
              <a:rPr lang="en-US" sz="1200" dirty="0">
                <a:solidFill>
                  <a:srgbClr val="0070C0"/>
                </a:solidFill>
              </a:rPr>
              <a:t>/Heroku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</a:rPr>
              <a:t>Cloud Computing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</a:rPr>
              <a:t>Hosting Services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</a:rPr>
              <a:t>API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96184E-9A0C-172C-788E-1D6C5B17DFE5}"/>
              </a:ext>
            </a:extLst>
          </p:cNvPr>
          <p:cNvSpPr/>
          <p:nvPr/>
        </p:nvSpPr>
        <p:spPr>
          <a:xfrm>
            <a:off x="10339672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Test model using 250 test 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Check the rating of the Test 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User Input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Test the caption generated for image as User input provided on a  Web page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D1F89101-E592-6BC3-8DBF-BB4A2B4C9FE6}"/>
              </a:ext>
            </a:extLst>
          </p:cNvPr>
          <p:cNvSpPr/>
          <p:nvPr/>
        </p:nvSpPr>
        <p:spPr>
          <a:xfrm rot="5400000">
            <a:off x="3043205" y="1602544"/>
            <a:ext cx="209081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129DC3B3-4D77-6088-E217-C5ACC557E802}"/>
              </a:ext>
            </a:extLst>
          </p:cNvPr>
          <p:cNvSpPr/>
          <p:nvPr/>
        </p:nvSpPr>
        <p:spPr>
          <a:xfrm rot="5400000">
            <a:off x="4695318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B28C3D68-1F42-9977-4B99-DC7046DC45EC}"/>
              </a:ext>
            </a:extLst>
          </p:cNvPr>
          <p:cNvSpPr/>
          <p:nvPr/>
        </p:nvSpPr>
        <p:spPr>
          <a:xfrm rot="5400000">
            <a:off x="6291943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3097E675-798C-4D02-A1E7-BFBD764E05F2}"/>
              </a:ext>
            </a:extLst>
          </p:cNvPr>
          <p:cNvSpPr/>
          <p:nvPr/>
        </p:nvSpPr>
        <p:spPr>
          <a:xfrm rot="5400000">
            <a:off x="7915563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ACC24245-B8D7-3503-67E5-E5CBE813587B}"/>
              </a:ext>
            </a:extLst>
          </p:cNvPr>
          <p:cNvSpPr/>
          <p:nvPr/>
        </p:nvSpPr>
        <p:spPr>
          <a:xfrm rot="5400000">
            <a:off x="9445885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4D2266DD-2043-9071-1246-4EAAD093E265}"/>
              </a:ext>
            </a:extLst>
          </p:cNvPr>
          <p:cNvSpPr/>
          <p:nvPr/>
        </p:nvSpPr>
        <p:spPr>
          <a:xfrm rot="5400000">
            <a:off x="10917591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DFCFEA7-0558-C590-DCFA-1920A9D2D0D6}"/>
              </a:ext>
            </a:extLst>
          </p:cNvPr>
          <p:cNvSpPr/>
          <p:nvPr/>
        </p:nvSpPr>
        <p:spPr>
          <a:xfrm>
            <a:off x="942890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Pre- Processing</a:t>
            </a:r>
            <a:endParaRPr lang="en-IN" sz="1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0B06E3-7ED6-7915-68CD-77F21782790C}"/>
              </a:ext>
            </a:extLst>
          </p:cNvPr>
          <p:cNvSpPr/>
          <p:nvPr/>
        </p:nvSpPr>
        <p:spPr>
          <a:xfrm>
            <a:off x="815695" y="2016172"/>
            <a:ext cx="1536604" cy="3059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Read the Annotations and Image data mapping from  Flickr8k_Text to build Input – Image and Corresponding Caption(s)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714EEF09-3E81-E591-07C4-456E0A23F165}"/>
              </a:ext>
            </a:extLst>
          </p:cNvPr>
          <p:cNvSpPr/>
          <p:nvPr/>
        </p:nvSpPr>
        <p:spPr>
          <a:xfrm rot="5400000">
            <a:off x="1357345" y="1602544"/>
            <a:ext cx="209081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D4040DA0-2C08-4715-8476-AF84266FE539}"/>
              </a:ext>
            </a:extLst>
          </p:cNvPr>
          <p:cNvSpPr/>
          <p:nvPr/>
        </p:nvSpPr>
        <p:spPr>
          <a:xfrm>
            <a:off x="2140004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E951A8-998A-A53B-5343-C09EFCB53619}"/>
              </a:ext>
            </a:extLst>
          </p:cNvPr>
          <p:cNvSpPr/>
          <p:nvPr/>
        </p:nvSpPr>
        <p:spPr>
          <a:xfrm>
            <a:off x="868245" y="5241232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b="1" dirty="0">
                <a:solidFill>
                  <a:schemeClr val="tx1"/>
                </a:solidFill>
              </a:rPr>
              <a:t>Files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Flickr8k.token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Flickr_8k.trainImages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Flickr30k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BE1B4B4-8EE3-767C-C0C1-C7000E466A7E}"/>
              </a:ext>
            </a:extLst>
          </p:cNvPr>
          <p:cNvSpPr/>
          <p:nvPr/>
        </p:nvSpPr>
        <p:spPr>
          <a:xfrm>
            <a:off x="2385939" y="5241231"/>
            <a:ext cx="1499765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ResNet50 Model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 err="1">
                <a:solidFill>
                  <a:schemeClr val="tx1"/>
                </a:solidFill>
              </a:rPr>
              <a:t>Keras</a:t>
            </a:r>
            <a:r>
              <a:rPr lang="en-IN" sz="1200" dirty="0">
                <a:solidFill>
                  <a:schemeClr val="tx1"/>
                </a:solidFill>
              </a:rPr>
              <a:t> Word embedding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Position encoding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C0DCB11-C1D9-6A8E-EBD6-FFC22FF799D1}"/>
              </a:ext>
            </a:extLst>
          </p:cNvPr>
          <p:cNvSpPr/>
          <p:nvPr/>
        </p:nvSpPr>
        <p:spPr>
          <a:xfrm>
            <a:off x="263174" y="2306154"/>
            <a:ext cx="182203" cy="1270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Key Steps</a:t>
            </a:r>
            <a:endParaRPr lang="en-IN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C57C14CD-D9FF-7711-C04E-973D3BE32E4B}"/>
              </a:ext>
            </a:extLst>
          </p:cNvPr>
          <p:cNvSpPr/>
          <p:nvPr/>
        </p:nvSpPr>
        <p:spPr>
          <a:xfrm>
            <a:off x="587537" y="2823324"/>
            <a:ext cx="182203" cy="284182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F7C4770-9B60-FA12-9A4C-962AD462C7AE}"/>
              </a:ext>
            </a:extLst>
          </p:cNvPr>
          <p:cNvSpPr/>
          <p:nvPr/>
        </p:nvSpPr>
        <p:spPr>
          <a:xfrm>
            <a:off x="263174" y="5075770"/>
            <a:ext cx="182203" cy="1270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Inputs</a:t>
            </a:r>
            <a:endParaRPr lang="en-IN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625EF5F0-3A64-1656-15CD-77DA85A4B3EF}"/>
              </a:ext>
            </a:extLst>
          </p:cNvPr>
          <p:cNvSpPr/>
          <p:nvPr/>
        </p:nvSpPr>
        <p:spPr>
          <a:xfrm>
            <a:off x="587537" y="5491799"/>
            <a:ext cx="182203" cy="284182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70ECD6-773C-5FB5-C758-BECF48AB46E2}"/>
              </a:ext>
            </a:extLst>
          </p:cNvPr>
          <p:cNvSpPr/>
          <p:nvPr/>
        </p:nvSpPr>
        <p:spPr>
          <a:xfrm>
            <a:off x="3999152" y="5232777"/>
            <a:ext cx="1499764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O</a:t>
            </a:r>
            <a:r>
              <a:rPr lang="en-IN" sz="1200" dirty="0">
                <a:solidFill>
                  <a:schemeClr val="tx1"/>
                </a:solidFill>
              </a:rPr>
              <a:t>ptimizer 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LSTM Implementation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00E2BE-5489-9265-7FED-90EAB76D4597}"/>
              </a:ext>
            </a:extLst>
          </p:cNvPr>
          <p:cNvSpPr/>
          <p:nvPr/>
        </p:nvSpPr>
        <p:spPr>
          <a:xfrm>
            <a:off x="5642766" y="5216743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Flickr30k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2044473-FEB7-9E5B-61B0-3BDBDEE42F05}"/>
              </a:ext>
            </a:extLst>
          </p:cNvPr>
          <p:cNvSpPr/>
          <p:nvPr/>
        </p:nvSpPr>
        <p:spPr>
          <a:xfrm>
            <a:off x="7195687" y="5216743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Flickr30k_Text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 1 , BLEU 2 , BLUE 3 , BLUE4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547F297-A665-E113-7BAC-9D276D12C9E8}"/>
              </a:ext>
            </a:extLst>
          </p:cNvPr>
          <p:cNvSpPr/>
          <p:nvPr/>
        </p:nvSpPr>
        <p:spPr>
          <a:xfrm>
            <a:off x="8815253" y="5216742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 1 , BLEU 2 , BLUE 3 , BLUE4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0921621-B83E-B599-8BC1-A1B3B06C0A71}"/>
              </a:ext>
            </a:extLst>
          </p:cNvPr>
          <p:cNvSpPr/>
          <p:nvPr/>
        </p:nvSpPr>
        <p:spPr>
          <a:xfrm>
            <a:off x="10392222" y="5232777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 1 , BLEU 2 , BLUE 3 , BLUE4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042108D-A506-2A8F-6386-CED7059D9B32}"/>
              </a:ext>
            </a:extLst>
          </p:cNvPr>
          <p:cNvSpPr/>
          <p:nvPr/>
        </p:nvSpPr>
        <p:spPr>
          <a:xfrm>
            <a:off x="71235" y="131831"/>
            <a:ext cx="1180504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Transformers- Implementation using Encoder(ResNet50/InceptionV3) + Transformers</a:t>
            </a: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1559893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CA57FC-8E76-B527-3360-A50AB99EF2C5}"/>
              </a:ext>
            </a:extLst>
          </p:cNvPr>
          <p:cNvSpPr/>
          <p:nvPr/>
        </p:nvSpPr>
        <p:spPr>
          <a:xfrm>
            <a:off x="1025516" y="1166321"/>
            <a:ext cx="361636" cy="23699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Encoder layer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0F42DF-A6D3-8B68-253A-CA4361E86764}"/>
              </a:ext>
            </a:extLst>
          </p:cNvPr>
          <p:cNvSpPr/>
          <p:nvPr/>
        </p:nvSpPr>
        <p:spPr>
          <a:xfrm>
            <a:off x="3427400" y="1166321"/>
            <a:ext cx="248035" cy="2369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Feature Vector</a:t>
            </a:r>
            <a:endParaRPr lang="en-IN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3462B7-FF36-5060-1497-9880F167D7F8}"/>
              </a:ext>
            </a:extLst>
          </p:cNvPr>
          <p:cNvSpPr/>
          <p:nvPr/>
        </p:nvSpPr>
        <p:spPr>
          <a:xfrm>
            <a:off x="3315453" y="4226770"/>
            <a:ext cx="335901" cy="2369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Position Encoding(1d)</a:t>
            </a:r>
            <a:endParaRPr lang="en-IN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1E09FD-C360-3F2F-4F20-3FDE7E995225}"/>
              </a:ext>
            </a:extLst>
          </p:cNvPr>
          <p:cNvSpPr/>
          <p:nvPr/>
        </p:nvSpPr>
        <p:spPr>
          <a:xfrm>
            <a:off x="2497470" y="4226770"/>
            <a:ext cx="335901" cy="2369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Word Embedding</a:t>
            </a:r>
            <a:endParaRPr lang="en-IN" sz="1400" dirty="0"/>
          </a:p>
        </p:txBody>
      </p:sp>
      <p:sp>
        <p:nvSpPr>
          <p:cNvPr id="8" name="Arrow: Quad 7">
            <a:extLst>
              <a:ext uri="{FF2B5EF4-FFF2-40B4-BE49-F238E27FC236}">
                <a16:creationId xmlns:a16="http://schemas.microsoft.com/office/drawing/2014/main" id="{37806230-340A-1A42-916F-F983EF93426D}"/>
              </a:ext>
            </a:extLst>
          </p:cNvPr>
          <p:cNvSpPr/>
          <p:nvPr/>
        </p:nvSpPr>
        <p:spPr>
          <a:xfrm>
            <a:off x="2914236" y="5141169"/>
            <a:ext cx="335901" cy="382555"/>
          </a:xfrm>
          <a:prstGeom prst="quad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A1FED9B-7AA5-0BBD-2356-C4DE6B7B9B80}"/>
              </a:ext>
            </a:extLst>
          </p:cNvPr>
          <p:cNvSpPr/>
          <p:nvPr/>
        </p:nvSpPr>
        <p:spPr>
          <a:xfrm>
            <a:off x="3707332" y="5141169"/>
            <a:ext cx="474335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75CB33C-E0D4-296E-D141-55A9D885FF54}"/>
              </a:ext>
            </a:extLst>
          </p:cNvPr>
          <p:cNvSpPr/>
          <p:nvPr/>
        </p:nvSpPr>
        <p:spPr>
          <a:xfrm>
            <a:off x="4160220" y="4030824"/>
            <a:ext cx="559836" cy="262190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700" dirty="0"/>
              <a:t> Multi head Attention Layer</a:t>
            </a:r>
            <a:endParaRPr lang="en-IN" sz="17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FAD75D2-EB86-5ADB-DD4A-EF133C77CB19}"/>
              </a:ext>
            </a:extLst>
          </p:cNvPr>
          <p:cNvSpPr/>
          <p:nvPr/>
        </p:nvSpPr>
        <p:spPr>
          <a:xfrm>
            <a:off x="6015088" y="4030825"/>
            <a:ext cx="559836" cy="26219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700" dirty="0"/>
              <a:t> Encoder + Decoder  Multi head Attention  layer</a:t>
            </a:r>
            <a:endParaRPr lang="en-IN" sz="1700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71A6A49-CD8A-71AE-1BB8-940C210FED96}"/>
              </a:ext>
            </a:extLst>
          </p:cNvPr>
          <p:cNvSpPr/>
          <p:nvPr/>
        </p:nvSpPr>
        <p:spPr>
          <a:xfrm>
            <a:off x="4819212" y="5141169"/>
            <a:ext cx="474335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CCEFD63-E92C-6ABD-7122-E948BCB8561F}"/>
              </a:ext>
            </a:extLst>
          </p:cNvPr>
          <p:cNvSpPr/>
          <p:nvPr/>
        </p:nvSpPr>
        <p:spPr>
          <a:xfrm>
            <a:off x="6627799" y="5141169"/>
            <a:ext cx="474335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0416186-F020-B487-1E18-02D561C7CBE5}"/>
              </a:ext>
            </a:extLst>
          </p:cNvPr>
          <p:cNvSpPr/>
          <p:nvPr/>
        </p:nvSpPr>
        <p:spPr>
          <a:xfrm>
            <a:off x="7694607" y="4030825"/>
            <a:ext cx="559836" cy="26219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Feed Forward</a:t>
            </a:r>
            <a:endParaRPr lang="en-IN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216D864-A8DA-DF46-6C9B-C17A3D140D38}"/>
              </a:ext>
            </a:extLst>
          </p:cNvPr>
          <p:cNvSpPr/>
          <p:nvPr/>
        </p:nvSpPr>
        <p:spPr>
          <a:xfrm>
            <a:off x="10723640" y="4006327"/>
            <a:ext cx="262756" cy="26219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err="1"/>
              <a:t>Softmax</a:t>
            </a:r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DA0521-9547-907E-3D00-7A9D3AEB60B5}"/>
              </a:ext>
            </a:extLst>
          </p:cNvPr>
          <p:cNvSpPr/>
          <p:nvPr/>
        </p:nvSpPr>
        <p:spPr>
          <a:xfrm>
            <a:off x="1015083" y="4147458"/>
            <a:ext cx="361636" cy="23699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Decoder Layer</a:t>
            </a:r>
            <a:endParaRPr lang="en-IN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707BAB3-29A1-868C-94AE-4E7F203534F2}"/>
              </a:ext>
            </a:extLst>
          </p:cNvPr>
          <p:cNvSpPr/>
          <p:nvPr/>
        </p:nvSpPr>
        <p:spPr>
          <a:xfrm>
            <a:off x="8299533" y="5141169"/>
            <a:ext cx="474335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580AF4F-76C1-90E4-2172-15904155D532}"/>
              </a:ext>
            </a:extLst>
          </p:cNvPr>
          <p:cNvSpPr/>
          <p:nvPr/>
        </p:nvSpPr>
        <p:spPr>
          <a:xfrm>
            <a:off x="9467435" y="4030824"/>
            <a:ext cx="559836" cy="26219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Dense(5001)</a:t>
            </a:r>
            <a:endParaRPr lang="en-IN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96161BFF-46A8-5382-4DC4-944487FE1896}"/>
              </a:ext>
            </a:extLst>
          </p:cNvPr>
          <p:cNvSpPr/>
          <p:nvPr/>
        </p:nvSpPr>
        <p:spPr>
          <a:xfrm>
            <a:off x="10115913" y="5141169"/>
            <a:ext cx="474335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DFA04FB-8BED-B215-7DAF-FB5896E48B4A}"/>
              </a:ext>
            </a:extLst>
          </p:cNvPr>
          <p:cNvSpPr/>
          <p:nvPr/>
        </p:nvSpPr>
        <p:spPr>
          <a:xfrm>
            <a:off x="2370698" y="3970168"/>
            <a:ext cx="9199259" cy="281318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28E08AB-4E71-5547-133F-295C52EE4599}"/>
              </a:ext>
            </a:extLst>
          </p:cNvPr>
          <p:cNvSpPr/>
          <p:nvPr/>
        </p:nvSpPr>
        <p:spPr>
          <a:xfrm>
            <a:off x="1513101" y="3932845"/>
            <a:ext cx="276813" cy="27152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Caption </a:t>
            </a:r>
            <a:endParaRPr lang="en-IN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6A1916-01EB-0451-ACE8-5E33CA80FEFC}"/>
              </a:ext>
            </a:extLst>
          </p:cNvPr>
          <p:cNvSpPr/>
          <p:nvPr/>
        </p:nvSpPr>
        <p:spPr>
          <a:xfrm>
            <a:off x="1492899" y="1194314"/>
            <a:ext cx="335901" cy="23699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Flickr Image</a:t>
            </a:r>
            <a:endParaRPr lang="en-IN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4DE6AA-0882-493B-2AE6-C2E0242C1129}"/>
              </a:ext>
            </a:extLst>
          </p:cNvPr>
          <p:cNvSpPr/>
          <p:nvPr/>
        </p:nvSpPr>
        <p:spPr>
          <a:xfrm>
            <a:off x="2436825" y="1194313"/>
            <a:ext cx="335901" cy="2369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Resent50/Inception</a:t>
            </a:r>
            <a:endParaRPr lang="en-IN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38BF8D8-032C-874D-739B-62C68D2B1BFA}"/>
              </a:ext>
            </a:extLst>
          </p:cNvPr>
          <p:cNvSpPr/>
          <p:nvPr/>
        </p:nvSpPr>
        <p:spPr>
          <a:xfrm>
            <a:off x="1883224" y="2079572"/>
            <a:ext cx="525608" cy="38838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7C84AF4F-E805-B098-C4C4-06C2C77DA9F5}"/>
              </a:ext>
            </a:extLst>
          </p:cNvPr>
          <p:cNvSpPr/>
          <p:nvPr/>
        </p:nvSpPr>
        <p:spPr>
          <a:xfrm>
            <a:off x="2832593" y="2079572"/>
            <a:ext cx="525608" cy="38838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0223F90-5AF1-35E4-9737-A6C576C729DF}"/>
              </a:ext>
            </a:extLst>
          </p:cNvPr>
          <p:cNvSpPr/>
          <p:nvPr/>
        </p:nvSpPr>
        <p:spPr>
          <a:xfrm>
            <a:off x="5556956" y="1166321"/>
            <a:ext cx="280849" cy="2369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Position Encoding(2d)</a:t>
            </a:r>
            <a:endParaRPr lang="en-IN" sz="1400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FBBEED21-B71F-A762-D5AD-8BEAF903EF39}"/>
              </a:ext>
            </a:extLst>
          </p:cNvPr>
          <p:cNvSpPr/>
          <p:nvPr/>
        </p:nvSpPr>
        <p:spPr>
          <a:xfrm>
            <a:off x="5878213" y="2079572"/>
            <a:ext cx="727788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7DF8409-2A54-9A76-5D94-2C4532312D13}"/>
              </a:ext>
            </a:extLst>
          </p:cNvPr>
          <p:cNvSpPr/>
          <p:nvPr/>
        </p:nvSpPr>
        <p:spPr>
          <a:xfrm>
            <a:off x="6638740" y="1166321"/>
            <a:ext cx="559836" cy="23699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 Multi head Attention Layer</a:t>
            </a:r>
            <a:endParaRPr lang="en-IN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28C8A48-8486-0CA4-8DF7-7858A2769C2F}"/>
              </a:ext>
            </a:extLst>
          </p:cNvPr>
          <p:cNvSpPr/>
          <p:nvPr/>
        </p:nvSpPr>
        <p:spPr>
          <a:xfrm>
            <a:off x="1438473" y="863078"/>
            <a:ext cx="10131485" cy="280385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47327C5F-3995-AC0C-EFCB-CC9B819997D5}"/>
              </a:ext>
            </a:extLst>
          </p:cNvPr>
          <p:cNvSpPr/>
          <p:nvPr/>
        </p:nvSpPr>
        <p:spPr>
          <a:xfrm>
            <a:off x="7336979" y="2079572"/>
            <a:ext cx="727788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D88E5FE-8433-523C-FF03-7E2BB85B8864}"/>
              </a:ext>
            </a:extLst>
          </p:cNvPr>
          <p:cNvSpPr/>
          <p:nvPr/>
        </p:nvSpPr>
        <p:spPr>
          <a:xfrm>
            <a:off x="9122244" y="1166318"/>
            <a:ext cx="457236" cy="236997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Feed Forward</a:t>
            </a:r>
            <a:endParaRPr lang="en-IN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51731604-353B-B8E9-D635-C0001117F179}"/>
              </a:ext>
            </a:extLst>
          </p:cNvPr>
          <p:cNvSpPr/>
          <p:nvPr/>
        </p:nvSpPr>
        <p:spPr>
          <a:xfrm>
            <a:off x="9836044" y="2079572"/>
            <a:ext cx="727788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3FBC70E-28DD-69D7-293C-285B3C166D67}"/>
              </a:ext>
            </a:extLst>
          </p:cNvPr>
          <p:cNvSpPr/>
          <p:nvPr/>
        </p:nvSpPr>
        <p:spPr>
          <a:xfrm>
            <a:off x="10604239" y="1166318"/>
            <a:ext cx="248949" cy="24026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Layer Normalization</a:t>
            </a:r>
            <a:endParaRPr lang="en-IN" sz="1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9AE5C74-5CB9-9A23-A5FC-B581E20495FE}"/>
              </a:ext>
            </a:extLst>
          </p:cNvPr>
          <p:cNvSpPr txBox="1"/>
          <p:nvPr/>
        </p:nvSpPr>
        <p:spPr>
          <a:xfrm>
            <a:off x="1741250" y="2528099"/>
            <a:ext cx="829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(224,224,3)</a:t>
            </a:r>
            <a:endParaRPr lang="en-IN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9DF1DF-C106-9822-27C6-7CCABCF20393}"/>
              </a:ext>
            </a:extLst>
          </p:cNvPr>
          <p:cNvSpPr txBox="1"/>
          <p:nvPr/>
        </p:nvSpPr>
        <p:spPr>
          <a:xfrm>
            <a:off x="3684508" y="2528099"/>
            <a:ext cx="728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(64,7,7,2048)</a:t>
            </a:r>
            <a:endParaRPr lang="en-IN" sz="1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06D6E27-FE3E-C327-5023-F6F7BA52B521}"/>
              </a:ext>
            </a:extLst>
          </p:cNvPr>
          <p:cNvSpPr txBox="1"/>
          <p:nvPr/>
        </p:nvSpPr>
        <p:spPr>
          <a:xfrm>
            <a:off x="2697245" y="2528099"/>
            <a:ext cx="9014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(64,7,7,2048)</a:t>
            </a:r>
            <a:endParaRPr lang="en-IN" sz="1000" dirty="0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926FBFA6-12DD-496C-C6D0-0C81C815806F}"/>
              </a:ext>
            </a:extLst>
          </p:cNvPr>
          <p:cNvSpPr/>
          <p:nvPr/>
        </p:nvSpPr>
        <p:spPr>
          <a:xfrm>
            <a:off x="1896364" y="5141169"/>
            <a:ext cx="474335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AFE9CB9-E8B4-2A2E-E4DB-64F75C57DEA9}"/>
              </a:ext>
            </a:extLst>
          </p:cNvPr>
          <p:cNvSpPr/>
          <p:nvPr/>
        </p:nvSpPr>
        <p:spPr>
          <a:xfrm>
            <a:off x="4410091" y="1166321"/>
            <a:ext cx="388945" cy="236997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Dense(512)</a:t>
            </a:r>
            <a:endParaRPr lang="en-IN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78825C2-8061-3D0F-01E1-4CD963FE0CAE}"/>
              </a:ext>
            </a:extLst>
          </p:cNvPr>
          <p:cNvSpPr/>
          <p:nvPr/>
        </p:nvSpPr>
        <p:spPr>
          <a:xfrm>
            <a:off x="4752848" y="2522389"/>
            <a:ext cx="804670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(64,49,512)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E6190491-0C3A-F9DB-37EF-96E14E0D219D}"/>
              </a:ext>
            </a:extLst>
          </p:cNvPr>
          <p:cNvSpPr/>
          <p:nvPr/>
        </p:nvSpPr>
        <p:spPr>
          <a:xfrm>
            <a:off x="3699695" y="2115216"/>
            <a:ext cx="727788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AD1EC740-6981-A0E3-9889-3AF56FAA27CD}"/>
              </a:ext>
            </a:extLst>
          </p:cNvPr>
          <p:cNvCxnSpPr>
            <a:cxnSpLocks/>
            <a:stCxn id="43" idx="2"/>
            <a:endCxn id="11" idx="0"/>
          </p:cNvCxnSpPr>
          <p:nvPr/>
        </p:nvCxnSpPr>
        <p:spPr>
          <a:xfrm rot="5400000">
            <a:off x="8280927" y="1583037"/>
            <a:ext cx="461867" cy="4433708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1A9EC7DA-C0CD-FDBB-78AB-5623638F0E54}"/>
              </a:ext>
            </a:extLst>
          </p:cNvPr>
          <p:cNvSpPr/>
          <p:nvPr/>
        </p:nvSpPr>
        <p:spPr>
          <a:xfrm>
            <a:off x="5828479" y="2522389"/>
            <a:ext cx="804670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(64,49,512)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D867CF7B-FDFD-9699-3E88-9D36046920FC}"/>
              </a:ext>
            </a:extLst>
          </p:cNvPr>
          <p:cNvSpPr/>
          <p:nvPr/>
        </p:nvSpPr>
        <p:spPr>
          <a:xfrm>
            <a:off x="7209407" y="2522389"/>
            <a:ext cx="838503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(64,49,512)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3F9BD236-439F-23C9-78F9-0046A91A21E7}"/>
              </a:ext>
            </a:extLst>
          </p:cNvPr>
          <p:cNvSpPr/>
          <p:nvPr/>
        </p:nvSpPr>
        <p:spPr>
          <a:xfrm>
            <a:off x="9770438" y="2522389"/>
            <a:ext cx="804670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(64,49,512)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1157A10C-E81E-D6FC-E01C-6BEA57D0CFCE}"/>
              </a:ext>
            </a:extLst>
          </p:cNvPr>
          <p:cNvSpPr/>
          <p:nvPr/>
        </p:nvSpPr>
        <p:spPr>
          <a:xfrm>
            <a:off x="2654778" y="5633361"/>
            <a:ext cx="804670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(64,32)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B17353EA-2272-FBFF-66EE-D6A1C3A1DB81}"/>
              </a:ext>
            </a:extLst>
          </p:cNvPr>
          <p:cNvSpPr/>
          <p:nvPr/>
        </p:nvSpPr>
        <p:spPr>
          <a:xfrm>
            <a:off x="3554702" y="5633361"/>
            <a:ext cx="804670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(64,32)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EC8D3EE7-2DF3-67A2-5412-FA3CFF74B7C2}"/>
              </a:ext>
            </a:extLst>
          </p:cNvPr>
          <p:cNvSpPr/>
          <p:nvPr/>
        </p:nvSpPr>
        <p:spPr>
          <a:xfrm>
            <a:off x="4611608" y="5633361"/>
            <a:ext cx="804670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(64,32,512)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BBCE50DF-DFD7-FD94-AF14-8776265D8AB5}"/>
              </a:ext>
            </a:extLst>
          </p:cNvPr>
          <p:cNvSpPr/>
          <p:nvPr/>
        </p:nvSpPr>
        <p:spPr>
          <a:xfrm>
            <a:off x="6493933" y="5633361"/>
            <a:ext cx="804670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(64,32,512)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BC58025C-34E5-8738-2748-D55C3A569E13}"/>
              </a:ext>
            </a:extLst>
          </p:cNvPr>
          <p:cNvSpPr/>
          <p:nvPr/>
        </p:nvSpPr>
        <p:spPr>
          <a:xfrm>
            <a:off x="8145995" y="5633361"/>
            <a:ext cx="804670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(64,32,512)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2E1159-AFC0-0442-E580-F6BC4653D040}"/>
              </a:ext>
            </a:extLst>
          </p:cNvPr>
          <p:cNvSpPr/>
          <p:nvPr/>
        </p:nvSpPr>
        <p:spPr>
          <a:xfrm>
            <a:off x="205445" y="42928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Transformer - Implementation using ResNet50</a:t>
            </a:r>
            <a:endParaRPr lang="en-IN" sz="30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1FE9496-37B9-CCBC-E446-4A37EF37824A}"/>
              </a:ext>
            </a:extLst>
          </p:cNvPr>
          <p:cNvSpPr/>
          <p:nvPr/>
        </p:nvSpPr>
        <p:spPr>
          <a:xfrm>
            <a:off x="8080628" y="1205401"/>
            <a:ext cx="248949" cy="236997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Layer Normalization</a:t>
            </a:r>
            <a:endParaRPr lang="en-IN" sz="1400" dirty="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9159AE11-D05F-B7B9-494C-DA7463DEE03D}"/>
              </a:ext>
            </a:extLst>
          </p:cNvPr>
          <p:cNvSpPr/>
          <p:nvPr/>
        </p:nvSpPr>
        <p:spPr>
          <a:xfrm>
            <a:off x="8361738" y="2080732"/>
            <a:ext cx="727788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4CD2498-77F7-AE4D-E3B1-212FBA58CFB8}"/>
              </a:ext>
            </a:extLst>
          </p:cNvPr>
          <p:cNvSpPr/>
          <p:nvPr/>
        </p:nvSpPr>
        <p:spPr>
          <a:xfrm>
            <a:off x="5367802" y="4147458"/>
            <a:ext cx="248949" cy="236997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Layer Normalization</a:t>
            </a:r>
            <a:endParaRPr lang="en-IN" sz="14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A525FC6-69EB-AD6D-3C8B-FDB7F669D379}"/>
              </a:ext>
            </a:extLst>
          </p:cNvPr>
          <p:cNvSpPr/>
          <p:nvPr/>
        </p:nvSpPr>
        <p:spPr>
          <a:xfrm>
            <a:off x="7123458" y="4105461"/>
            <a:ext cx="248949" cy="236997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Layer Normalization</a:t>
            </a:r>
            <a:endParaRPr lang="en-IN" sz="14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9CC8A13-508A-4132-8F28-61A7CF358CAC}"/>
              </a:ext>
            </a:extLst>
          </p:cNvPr>
          <p:cNvSpPr/>
          <p:nvPr/>
        </p:nvSpPr>
        <p:spPr>
          <a:xfrm>
            <a:off x="8821143" y="4132291"/>
            <a:ext cx="248949" cy="236997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Layer Normalization</a:t>
            </a:r>
            <a:endParaRPr lang="en-IN" sz="1400" dirty="0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A062D7B2-0968-B5B2-A517-3FE5607D9C35}"/>
              </a:ext>
            </a:extLst>
          </p:cNvPr>
          <p:cNvSpPr/>
          <p:nvPr/>
        </p:nvSpPr>
        <p:spPr>
          <a:xfrm>
            <a:off x="5671003" y="5141168"/>
            <a:ext cx="314542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FD02144B-4440-2EC8-ED5E-968AD9A6DD7B}"/>
              </a:ext>
            </a:extLst>
          </p:cNvPr>
          <p:cNvSpPr/>
          <p:nvPr/>
        </p:nvSpPr>
        <p:spPr>
          <a:xfrm>
            <a:off x="7400720" y="5153630"/>
            <a:ext cx="314542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F2F94DB3-145A-F967-9F96-9B42D5C07F2F}"/>
              </a:ext>
            </a:extLst>
          </p:cNvPr>
          <p:cNvSpPr/>
          <p:nvPr/>
        </p:nvSpPr>
        <p:spPr>
          <a:xfrm>
            <a:off x="9111171" y="5150493"/>
            <a:ext cx="314542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1E4AC7FC-3EB1-121F-7702-AA2EB8A38F83}"/>
              </a:ext>
            </a:extLst>
          </p:cNvPr>
          <p:cNvSpPr/>
          <p:nvPr/>
        </p:nvSpPr>
        <p:spPr>
          <a:xfrm>
            <a:off x="9725334" y="5633361"/>
            <a:ext cx="1261061" cy="2752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(64,32 5001)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801A15CD-C3D6-8033-31C2-D8C9767D653D}"/>
              </a:ext>
            </a:extLst>
          </p:cNvPr>
          <p:cNvSpPr/>
          <p:nvPr/>
        </p:nvSpPr>
        <p:spPr>
          <a:xfrm>
            <a:off x="10592246" y="5612371"/>
            <a:ext cx="1261061" cy="2752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(5001)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ADD263BE-EABE-6898-86DD-D5B6FB615862}"/>
              </a:ext>
            </a:extLst>
          </p:cNvPr>
          <p:cNvSpPr/>
          <p:nvPr/>
        </p:nvSpPr>
        <p:spPr>
          <a:xfrm>
            <a:off x="8267382" y="2524930"/>
            <a:ext cx="838503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(64,49,512)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584D639-6521-ECC1-1C27-BB66530DF0D2}"/>
              </a:ext>
            </a:extLst>
          </p:cNvPr>
          <p:cNvSpPr/>
          <p:nvPr/>
        </p:nvSpPr>
        <p:spPr>
          <a:xfrm>
            <a:off x="4823105" y="2139834"/>
            <a:ext cx="727788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5637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722C25-A3C6-E02E-B92C-0CED8C169E84}"/>
              </a:ext>
            </a:extLst>
          </p:cNvPr>
          <p:cNvSpPr/>
          <p:nvPr/>
        </p:nvSpPr>
        <p:spPr>
          <a:xfrm>
            <a:off x="205445" y="42928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Automated Captions – Transformers – Resnet50 + Flickr8k</a:t>
            </a:r>
            <a:endParaRPr lang="en-IN" sz="3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D1F871-C88A-BEAE-FB0C-93625D120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8" y="3228413"/>
            <a:ext cx="4382920" cy="2398842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0F26E8-634E-B5F5-8E43-917677703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506" y="771252"/>
            <a:ext cx="4635440" cy="2237031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AA46FD-D853-94DB-0BC9-F53529C6A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78" y="853451"/>
            <a:ext cx="3962030" cy="197433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E446F0-7A6C-280F-44DB-B2285FEE0D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0899" y="3228413"/>
            <a:ext cx="6066810" cy="2398842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147E40-1CBB-4EC8-EF1D-33B7427C75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7721" y="771252"/>
            <a:ext cx="3154158" cy="1960556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A12EE4-92F3-885B-9B27-38E61D594E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5205" y="3382428"/>
            <a:ext cx="3676190" cy="1944472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895464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722C25-A3C6-E02E-B92C-0CED8C169E84}"/>
              </a:ext>
            </a:extLst>
          </p:cNvPr>
          <p:cNvSpPr/>
          <p:nvPr/>
        </p:nvSpPr>
        <p:spPr>
          <a:xfrm>
            <a:off x="205445" y="42928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Automated Captions– Transformers- InceptionV3 + Flickr8k</a:t>
            </a:r>
            <a:endParaRPr lang="en-IN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ED3368-BDA7-A86B-F88F-FF0440C3F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1" y="1098737"/>
            <a:ext cx="4796323" cy="196903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F38DB2-C06F-0820-EB84-E65D00911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340" y="1139400"/>
            <a:ext cx="4796324" cy="188771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C12E7E-A1D6-7EB8-1E99-7138704CF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731" y="3705949"/>
            <a:ext cx="5052017" cy="1627273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08DF214-F68D-3440-8B18-14CD2B4E9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924" y="3237116"/>
            <a:ext cx="4887156" cy="2564937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354813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722C25-A3C6-E02E-B92C-0CED8C169E84}"/>
              </a:ext>
            </a:extLst>
          </p:cNvPr>
          <p:cNvSpPr/>
          <p:nvPr/>
        </p:nvSpPr>
        <p:spPr>
          <a:xfrm>
            <a:off x="205445" y="42928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Automated Captions – Transformers – Resnet50 + Flickr30k</a:t>
            </a:r>
            <a:endParaRPr lang="en-IN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23851C-E466-94AB-201A-4F6743D66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14" y="965386"/>
            <a:ext cx="4898766" cy="2122071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6EC7A1-C5B6-884B-C9F5-DB22C6131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724" y="925449"/>
            <a:ext cx="5278696" cy="232827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81C0DE-7E7F-450E-273F-AD5EEA8E7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14" y="3419522"/>
            <a:ext cx="4732921" cy="28556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B4D18C-7016-E604-0B6E-A52C8228F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724" y="3604282"/>
            <a:ext cx="5127658" cy="2247974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954261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E24ED8D-69B8-9DDA-F6EE-79A731659F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655689"/>
              </p:ext>
            </p:extLst>
          </p:nvPr>
        </p:nvGraphicFramePr>
        <p:xfrm>
          <a:off x="205446" y="720380"/>
          <a:ext cx="11648931" cy="5779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130">
                  <a:extLst>
                    <a:ext uri="{9D8B030D-6E8A-4147-A177-3AD203B41FA5}">
                      <a16:colId xmlns:a16="http://schemas.microsoft.com/office/drawing/2014/main" val="3498166472"/>
                    </a:ext>
                  </a:extLst>
                </a:gridCol>
                <a:gridCol w="1945146">
                  <a:extLst>
                    <a:ext uri="{9D8B030D-6E8A-4147-A177-3AD203B41FA5}">
                      <a16:colId xmlns:a16="http://schemas.microsoft.com/office/drawing/2014/main" val="383069544"/>
                    </a:ext>
                  </a:extLst>
                </a:gridCol>
                <a:gridCol w="2675304">
                  <a:extLst>
                    <a:ext uri="{9D8B030D-6E8A-4147-A177-3AD203B41FA5}">
                      <a16:colId xmlns:a16="http://schemas.microsoft.com/office/drawing/2014/main" val="2804110241"/>
                    </a:ext>
                  </a:extLst>
                </a:gridCol>
                <a:gridCol w="864280">
                  <a:extLst>
                    <a:ext uri="{9D8B030D-6E8A-4147-A177-3AD203B41FA5}">
                      <a16:colId xmlns:a16="http://schemas.microsoft.com/office/drawing/2014/main" val="2388690022"/>
                    </a:ext>
                  </a:extLst>
                </a:gridCol>
                <a:gridCol w="1997008">
                  <a:extLst>
                    <a:ext uri="{9D8B030D-6E8A-4147-A177-3AD203B41FA5}">
                      <a16:colId xmlns:a16="http://schemas.microsoft.com/office/drawing/2014/main" val="1553610034"/>
                    </a:ext>
                  </a:extLst>
                </a:gridCol>
                <a:gridCol w="2486063">
                  <a:extLst>
                    <a:ext uri="{9D8B030D-6E8A-4147-A177-3AD203B41FA5}">
                      <a16:colId xmlns:a16="http://schemas.microsoft.com/office/drawing/2014/main" val="3602447613"/>
                    </a:ext>
                  </a:extLst>
                </a:gridCol>
              </a:tblGrid>
              <a:tr h="476418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Image Feature extraction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Hyper Parameters and training details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Data Set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Results ( Data captured after running on 250 random Test Images)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064723"/>
                  </a:ext>
                </a:extLst>
              </a:tr>
              <a:tr h="324986">
                <a:tc rowSpan="2">
                  <a:txBody>
                    <a:bodyPr/>
                    <a:lstStyle/>
                    <a:p>
                      <a:pPr algn="ctr"/>
                      <a:r>
                        <a:rPr lang="en-IN" sz="1400" b="1" dirty="0"/>
                        <a:t>Base Model - LSTM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Inception V3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Loss - Cross Entropy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Optimizer – Adam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Epochs – 45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Learning rate – 0.0001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Training – 8000 images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Flickr8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BLEU-3 count: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46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BLEU-3 count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average 0.21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210278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Resnet50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Flickr8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BLEU-3 count: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61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BLEU-3 count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average 0.2875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84352"/>
                  </a:ext>
                </a:extLst>
              </a:tr>
              <a:tr h="779426">
                <a:tc rowSpan="3">
                  <a:txBody>
                    <a:bodyPr/>
                    <a:lstStyle/>
                    <a:p>
                      <a:pPr algn="ctr"/>
                      <a:r>
                        <a:rPr lang="en-IN" sz="1400" b="1" dirty="0"/>
                        <a:t>Attention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VGG16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Loss - </a:t>
                      </a:r>
                      <a:r>
                        <a:rPr lang="en-IN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SparseCategoricalCrossentropy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Optimizer – Adam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Epochs – 45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Learning rate – 0.0001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Training – 8000 images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Flickr8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BLEU-1 count: 176</a:t>
                      </a:r>
                    </a:p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BLEU-2 count: 71</a:t>
                      </a:r>
                    </a:p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BLEU-3 count: 26</a:t>
                      </a:r>
                    </a:p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BLEU-4 count: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BLEU-1 Average: 0.2559</a:t>
                      </a:r>
                    </a:p>
                    <a:p>
                      <a:r>
                        <a:rPr lang="en-IN" sz="1200" dirty="0"/>
                        <a:t>BLEU-2 Average: 0.2275</a:t>
                      </a:r>
                    </a:p>
                    <a:p>
                      <a:r>
                        <a:rPr lang="en-IN" sz="1200" dirty="0"/>
                        <a:t>BLEU-3 Average: 0.2541</a:t>
                      </a:r>
                    </a:p>
                    <a:p>
                      <a:r>
                        <a:rPr lang="en-IN" sz="1200" dirty="0"/>
                        <a:t>BLEU-4 Average: 0.2975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059295"/>
                  </a:ext>
                </a:extLst>
              </a:tr>
              <a:tr h="29552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IN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N" sz="1200"/>
                        <a:t>Flickr8</a:t>
                      </a:r>
                      <a:endParaRPr lang="en-IN" sz="12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BLEU-1 count: 178</a:t>
                      </a:r>
                    </a:p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BLEU-2 count: 89</a:t>
                      </a:r>
                    </a:p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BLEU-3 count: 35</a:t>
                      </a:r>
                    </a:p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BLEU-4 count: 14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N" sz="1200" dirty="0"/>
                        <a:t>BLEU-1 Average: 0.2773</a:t>
                      </a:r>
                    </a:p>
                    <a:p>
                      <a:r>
                        <a:rPr lang="en-IN" sz="1200" dirty="0"/>
                        <a:t>BLEU-2 Average: 0.2501</a:t>
                      </a:r>
                    </a:p>
                    <a:p>
                      <a:r>
                        <a:rPr lang="en-IN" sz="1200" dirty="0"/>
                        <a:t>BLEU-3 Average: 0.2901</a:t>
                      </a:r>
                    </a:p>
                    <a:p>
                      <a:r>
                        <a:rPr lang="en-IN" sz="1200" dirty="0"/>
                        <a:t>BLEU-4 Average: 0.2608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76457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Resnet50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Loss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 - Cross Entropy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Optimizer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– Adam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Epochs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 – 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45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Learning rate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– 0.0001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IN" sz="1200" dirty="0"/>
                        <a:t>Flickr8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IN" sz="1200" dirty="0"/>
                        <a:t>BLEU-1 count: 178</a:t>
                      </a:r>
                    </a:p>
                    <a:p>
                      <a:r>
                        <a:rPr lang="en-IN" sz="1200" dirty="0"/>
                        <a:t>BLEU-2 count: 89</a:t>
                      </a:r>
                    </a:p>
                    <a:p>
                      <a:r>
                        <a:rPr lang="en-IN" sz="1200" dirty="0"/>
                        <a:t>BLEU-3 count: 35</a:t>
                      </a:r>
                    </a:p>
                    <a:p>
                      <a:r>
                        <a:rPr lang="en-IN" sz="1200" dirty="0"/>
                        <a:t>BLEU-4 count: 14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IN" sz="1200" dirty="0"/>
                        <a:t>BLEU-1 Average: 0.27739</a:t>
                      </a:r>
                    </a:p>
                    <a:p>
                      <a:r>
                        <a:rPr lang="en-IN" sz="1200" dirty="0"/>
                        <a:t>BLEU-2 Average: 0.25019</a:t>
                      </a:r>
                    </a:p>
                    <a:p>
                      <a:r>
                        <a:rPr lang="en-IN" sz="1200" dirty="0"/>
                        <a:t>BLEU-3 Average: 0.29015</a:t>
                      </a:r>
                    </a:p>
                    <a:p>
                      <a:r>
                        <a:rPr lang="en-IN" sz="1200" dirty="0"/>
                        <a:t>BLEU-4 Average: 0.26083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768016"/>
                  </a:ext>
                </a:extLst>
              </a:tr>
              <a:tr h="574975">
                <a:tc rowSpan="3">
                  <a:txBody>
                    <a:bodyPr/>
                    <a:lstStyle/>
                    <a:p>
                      <a:pPr algn="ctr"/>
                      <a:r>
                        <a:rPr lang="en-IN" sz="1400" b="1" dirty="0"/>
                        <a:t>Transformers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Inception V3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Loss - </a:t>
                      </a:r>
                      <a:r>
                        <a:rPr lang="en-IN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SparseCategoricalCrossentropy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Optimizer – Adam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Epochs – 70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Training – 8000 images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Multi Head - 8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Flickr8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BLEU-1 count: 195</a:t>
                      </a:r>
                    </a:p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BLEU-2 count: 103</a:t>
                      </a:r>
                    </a:p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BLEU-3 count: 44</a:t>
                      </a:r>
                    </a:p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BLEU-4 count: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BLEU-1 Average: 0.3115</a:t>
                      </a:r>
                    </a:p>
                    <a:p>
                      <a:r>
                        <a:rPr lang="en-IN" sz="1200" dirty="0"/>
                        <a:t>BLEU-2 Average: 0.2738</a:t>
                      </a:r>
                    </a:p>
                    <a:p>
                      <a:r>
                        <a:rPr lang="en-IN" sz="1200" dirty="0"/>
                        <a:t>BLEU-3 Average: 0.3011</a:t>
                      </a:r>
                    </a:p>
                    <a:p>
                      <a:r>
                        <a:rPr lang="en-IN" sz="1200" dirty="0"/>
                        <a:t>BLEU-4 Average: 0.2824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18228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N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Resnet50</a:t>
                      </a:r>
                    </a:p>
                    <a:p>
                      <a:pPr algn="ctr"/>
                      <a:endParaRPr lang="en-IN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IN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Flickr8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BLEU-1 count: 200 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BLEU-2 count: 100 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BLEU-3 count: 40 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BLEU-4 count: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BLEU-1 Average: 0.2798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BLEU-2 Average: 0.2540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BLEU-3 Average: 0.2973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BLEU-4 Average: 0.2985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083810"/>
                  </a:ext>
                </a:extLst>
              </a:tr>
              <a:tr h="699970">
                <a:tc vMerge="1">
                  <a:txBody>
                    <a:bodyPr/>
                    <a:lstStyle/>
                    <a:p>
                      <a:endParaRPr lang="en-IN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IN" sz="1400" dirty="0"/>
                        <a:t>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Loss - </a:t>
                      </a:r>
                      <a:r>
                        <a:rPr lang="en-IN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SparseCategoricalCrossentropy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Optimizer – Adam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Epochs – 35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Training – 25000 images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Multi Head – 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Flickr30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BLEU-1 count: 177 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BLEU-2 count: 82 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BLEU-3 count: 22 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BLEU-4 count: 7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BLEU-1 Average: 0.2516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BLEU-2 Average: 0.2232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BLEU-3 Average: 0.2901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BLEU-4 Average: 0.2837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35793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24EBDFF-1CD3-4510-097D-D4DAEC5802F7}"/>
              </a:ext>
            </a:extLst>
          </p:cNvPr>
          <p:cNvSpPr/>
          <p:nvPr/>
        </p:nvSpPr>
        <p:spPr>
          <a:xfrm>
            <a:off x="205445" y="42931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Results Snapshot view for various models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1881353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C464FB8-365E-AB7D-5E9E-27E3BFB16F07}"/>
              </a:ext>
            </a:extLst>
          </p:cNvPr>
          <p:cNvSpPr/>
          <p:nvPr/>
        </p:nvSpPr>
        <p:spPr>
          <a:xfrm>
            <a:off x="205445" y="42931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Caption Generation – UI Integration( Fast API)</a:t>
            </a:r>
            <a:endParaRPr lang="en-IN" sz="3000" dirty="0"/>
          </a:p>
        </p:txBody>
      </p:sp>
      <p:pic>
        <p:nvPicPr>
          <p:cNvPr id="8" name="Picture 7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8824FA7B-9757-A73C-CDBF-CF4FB0F0C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478" y="3883712"/>
            <a:ext cx="3452327" cy="22600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2" name="Picture 11" descr="A picture containing text, mammal&#10;&#10;Description automatically generated">
            <a:extLst>
              <a:ext uri="{FF2B5EF4-FFF2-40B4-BE49-F238E27FC236}">
                <a16:creationId xmlns:a16="http://schemas.microsoft.com/office/drawing/2014/main" id="{C9A6DC84-B44A-3020-32B2-857CAB293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31" y="3916258"/>
            <a:ext cx="3523150" cy="219529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3" name="Picture 1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B8E300A-FADC-80EF-B2D6-536D20504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31" y="714288"/>
            <a:ext cx="5045184" cy="288053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5" name="Picture 14" descr="A person standing next to a horse&#10;&#10;Description automatically generated with low confidence">
            <a:extLst>
              <a:ext uri="{FF2B5EF4-FFF2-40B4-BE49-F238E27FC236}">
                <a16:creationId xmlns:a16="http://schemas.microsoft.com/office/drawing/2014/main" id="{0A46F088-8313-6AFD-5C30-DAB32E89CF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602" y="3843938"/>
            <a:ext cx="4030824" cy="226761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7" name="Picture 16" descr="A picture containing text, grass, outdoor object, farm machine&#10;&#10;Description automatically generated">
            <a:extLst>
              <a:ext uri="{FF2B5EF4-FFF2-40B4-BE49-F238E27FC236}">
                <a16:creationId xmlns:a16="http://schemas.microsoft.com/office/drawing/2014/main" id="{11402A90-41CD-386D-348C-4B165EF40D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712" y="922214"/>
            <a:ext cx="3631817" cy="266102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4306532-9359-EF9F-FBE8-B07C5C725B35}"/>
              </a:ext>
            </a:extLst>
          </p:cNvPr>
          <p:cNvSpPr/>
          <p:nvPr/>
        </p:nvSpPr>
        <p:spPr>
          <a:xfrm>
            <a:off x="634482" y="6326155"/>
            <a:ext cx="10515600" cy="382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UI was integrated for </a:t>
            </a:r>
            <a:r>
              <a:rPr lang="en-IN" dirty="0" err="1"/>
              <a:t>Basemodel</a:t>
            </a:r>
            <a:r>
              <a:rPr lang="en-IN" dirty="0"/>
              <a:t> LSTM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31869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FC65E-EE25-409F-9B9C-9F5DB5898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445" y="1080045"/>
            <a:ext cx="5627182" cy="5697705"/>
          </a:xfrm>
        </p:spPr>
        <p:txBody>
          <a:bodyPr wrap="square">
            <a:noAutofit/>
          </a:bodyPr>
          <a:lstStyle/>
          <a:p>
            <a:pPr marL="447675" indent="-447675"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rgbClr val="00B0F0"/>
                </a:solidFill>
              </a:rPr>
              <a:t>Problem Statement</a:t>
            </a:r>
            <a:endParaRPr lang="en-IN" b="1" dirty="0"/>
          </a:p>
          <a:p>
            <a:pPr lvl="1"/>
            <a:r>
              <a:rPr lang="en-IN" sz="2000" dirty="0"/>
              <a:t>Understanding the problem</a:t>
            </a:r>
          </a:p>
          <a:p>
            <a:pPr marL="457200" lvl="1" indent="-4572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rgbClr val="00B0F0"/>
                </a:solidFill>
              </a:rPr>
              <a:t>Architecture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en-IN" dirty="0"/>
              <a:t>Base Model ( Already discussed)</a:t>
            </a:r>
          </a:p>
          <a:p>
            <a:pPr marL="1143000" lvl="3">
              <a:lnSpc>
                <a:spcPct val="100000"/>
              </a:lnSpc>
              <a:spcBef>
                <a:spcPts val="1000"/>
              </a:spcBef>
            </a:pPr>
            <a:r>
              <a:rPr lang="en-IN" dirty="0"/>
              <a:t>InceptionV3 + LSTM</a:t>
            </a:r>
          </a:p>
          <a:p>
            <a:pPr marL="1143000" lvl="3">
              <a:lnSpc>
                <a:spcPct val="100000"/>
              </a:lnSpc>
              <a:spcBef>
                <a:spcPts val="1000"/>
              </a:spcBef>
            </a:pPr>
            <a:r>
              <a:rPr lang="en-IN" dirty="0"/>
              <a:t>ResNet50 +LSTM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en-IN" dirty="0"/>
              <a:t>Attention – </a:t>
            </a:r>
          </a:p>
          <a:p>
            <a:pPr marL="1143000" lvl="3">
              <a:lnSpc>
                <a:spcPct val="100000"/>
              </a:lnSpc>
              <a:spcBef>
                <a:spcPts val="1000"/>
              </a:spcBef>
            </a:pPr>
            <a:r>
              <a:rPr lang="en-IN" dirty="0"/>
              <a:t>VGG16 + Attention</a:t>
            </a:r>
          </a:p>
          <a:p>
            <a:pPr marL="1143000" lvl="3">
              <a:lnSpc>
                <a:spcPct val="100000"/>
              </a:lnSpc>
              <a:spcBef>
                <a:spcPts val="1000"/>
              </a:spcBef>
            </a:pPr>
            <a:r>
              <a:rPr lang="en-IN" dirty="0"/>
              <a:t>Resnet50 + Attention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en-IN" dirty="0"/>
              <a:t>Transformers</a:t>
            </a:r>
          </a:p>
          <a:p>
            <a:pPr marL="1143000" lvl="3">
              <a:lnSpc>
                <a:spcPct val="100000"/>
              </a:lnSpc>
              <a:spcBef>
                <a:spcPts val="1000"/>
              </a:spcBef>
            </a:pPr>
            <a:r>
              <a:rPr lang="en-IN" dirty="0"/>
              <a:t>InceptionV3 + Transformers</a:t>
            </a:r>
          </a:p>
          <a:p>
            <a:pPr marL="1143000" lvl="3">
              <a:lnSpc>
                <a:spcPct val="100000"/>
              </a:lnSpc>
              <a:spcBef>
                <a:spcPts val="1000"/>
              </a:spcBef>
            </a:pPr>
            <a:r>
              <a:rPr lang="en-IN" dirty="0"/>
              <a:t>Resnet50 +  Transformers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A5F206-549E-40CC-8DC4-6A68774A4985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Agenda</a:t>
            </a:r>
            <a:endParaRPr lang="en-IN" sz="30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5C8A14C-55E0-40F6-A477-F311BC5CCF2C}"/>
              </a:ext>
            </a:extLst>
          </p:cNvPr>
          <p:cNvSpPr txBox="1">
            <a:spLocks/>
          </p:cNvSpPr>
          <p:nvPr/>
        </p:nvSpPr>
        <p:spPr>
          <a:xfrm>
            <a:off x="7010327" y="1164961"/>
            <a:ext cx="4764904" cy="4528078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rgbClr val="00B0F0"/>
                </a:solidFill>
              </a:rPr>
              <a:t>Solution - Model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en-IN" sz="2800" dirty="0"/>
              <a:t>Architecture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en-IN" sz="2800" dirty="0"/>
              <a:t>Results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en-IN" sz="2800" dirty="0"/>
              <a:t>UI Integration</a:t>
            </a:r>
          </a:p>
          <a:p>
            <a:pPr marL="457200" lvl="1" indent="-4572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rgbClr val="00B0F0"/>
                </a:solidFill>
              </a:rPr>
              <a:t>Learnings and Next steps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6D6F64-E846-47B7-8EB0-B41D6525DADD}"/>
              </a:ext>
            </a:extLst>
          </p:cNvPr>
          <p:cNvCxnSpPr>
            <a:cxnSpLocks/>
          </p:cNvCxnSpPr>
          <p:nvPr/>
        </p:nvCxnSpPr>
        <p:spPr>
          <a:xfrm>
            <a:off x="6061731" y="1476114"/>
            <a:ext cx="0" cy="4641042"/>
          </a:xfrm>
          <a:prstGeom prst="straightConnector1">
            <a:avLst/>
          </a:prstGeom>
          <a:ln w="28575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390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105212-A9CA-CFFD-95CE-4C4F1E4135E0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Learnings and Next steps</a:t>
            </a:r>
            <a:endParaRPr lang="en-IN" sz="3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E34171-C58E-4A9D-1BCF-E9B58769144C}"/>
              </a:ext>
            </a:extLst>
          </p:cNvPr>
          <p:cNvSpPr/>
          <p:nvPr/>
        </p:nvSpPr>
        <p:spPr>
          <a:xfrm>
            <a:off x="355600" y="1686560"/>
            <a:ext cx="5308082" cy="392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IN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look for better validation model than Bleu score</a:t>
            </a:r>
          </a:p>
          <a:p>
            <a:pPr marL="285750" indent="-28575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en-IN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FLICKR30 size was huge and upload to collab was a challenge. It was partitioned into multiple sets and uploaded in Google drive</a:t>
            </a:r>
          </a:p>
          <a:p>
            <a:pPr marL="285750" indent="-28575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UI Integration with Transformer code was delayed</a:t>
            </a:r>
          </a:p>
          <a:p>
            <a:pPr marL="285750" indent="-28575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Performance issues with training Transformers over Flickr30 as it error out with Allocated memory issues ..etc – To implement training in parts by using the generated weights from previous epochs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94CEFD-B0F7-E560-FFA6-9021B4370CB3}"/>
              </a:ext>
            </a:extLst>
          </p:cNvPr>
          <p:cNvSpPr/>
          <p:nvPr/>
        </p:nvSpPr>
        <p:spPr>
          <a:xfrm>
            <a:off x="6577460" y="833161"/>
            <a:ext cx="2113280" cy="345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Next Steps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7EE5AE-98D1-D58F-F3FC-3C36D1A18A39}"/>
              </a:ext>
            </a:extLst>
          </p:cNvPr>
          <p:cNvSpPr/>
          <p:nvPr/>
        </p:nvSpPr>
        <p:spPr>
          <a:xfrm>
            <a:off x="6091340" y="1686560"/>
            <a:ext cx="5801774" cy="4907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en-IN" sz="1600" dirty="0">
                <a:solidFill>
                  <a:schemeClr val="tx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Tuning Hyper Parameters</a:t>
            </a:r>
          </a:p>
          <a:p>
            <a:pPr marL="285750" indent="-28575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en-IN" sz="1600" dirty="0">
                <a:solidFill>
                  <a:schemeClr val="tx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Run for 100 + Epochs for Transformers ( iteratively using weights from previous iterations)</a:t>
            </a:r>
          </a:p>
          <a:p>
            <a:pPr marL="285750" indent="-28575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en-IN" sz="1600" dirty="0">
                <a:solidFill>
                  <a:schemeClr val="tx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UI integration + Cloud deployment -  Transformer Code</a:t>
            </a: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IN" sz="1600" b="1" u="sng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Training(s)</a:t>
            </a:r>
          </a:p>
          <a:p>
            <a:pPr marL="342900" lvl="0" indent="-342900">
              <a:lnSpc>
                <a:spcPct val="115000"/>
              </a:lnSpc>
              <a:spcBef>
                <a:spcPts val="500"/>
              </a:spcBef>
              <a:buFont typeface="Wingdings" panose="05000000000000000000" pitchFamily="2" charset="2"/>
              <a:buChar char=""/>
            </a:pPr>
            <a:r>
              <a:rPr lang="en-IN" sz="1600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Transformers + Flickr30</a:t>
            </a:r>
          </a:p>
          <a:p>
            <a:pPr marL="342900" lvl="0" indent="-342900">
              <a:lnSpc>
                <a:spcPct val="115000"/>
              </a:lnSpc>
              <a:spcBef>
                <a:spcPts val="500"/>
              </a:spcBef>
              <a:buFont typeface="Wingdings" panose="05000000000000000000" pitchFamily="2" charset="2"/>
              <a:buChar char=""/>
            </a:pPr>
            <a:r>
              <a:rPr lang="en-IN" sz="1600" dirty="0">
                <a:solidFill>
                  <a:schemeClr val="tx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Attention + Flickr30</a:t>
            </a:r>
          </a:p>
          <a:p>
            <a:pPr lvl="0">
              <a:lnSpc>
                <a:spcPct val="115000"/>
              </a:lnSpc>
              <a:spcBef>
                <a:spcPts val="500"/>
              </a:spcBef>
            </a:pPr>
            <a:r>
              <a:rPr lang="en-IN" sz="1600" b="1" u="sng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Other (Word Embeddings) we can try</a:t>
            </a:r>
            <a:endParaRPr lang="en-IN" sz="1600" dirty="0">
              <a:solidFill>
                <a:schemeClr val="tx1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500"/>
              </a:spcBef>
              <a:buFont typeface="Wingdings" panose="05000000000000000000" pitchFamily="2" charset="2"/>
              <a:buChar char=""/>
            </a:pPr>
            <a:r>
              <a:rPr lang="en-IN" sz="1600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Word2Vec</a:t>
            </a:r>
          </a:p>
          <a:p>
            <a:pPr marL="342900" lvl="0" indent="-342900">
              <a:lnSpc>
                <a:spcPct val="115000"/>
              </a:lnSpc>
              <a:spcBef>
                <a:spcPts val="500"/>
              </a:spcBef>
              <a:buFont typeface="Wingdings" panose="05000000000000000000" pitchFamily="2" charset="2"/>
              <a:buChar char=""/>
            </a:pPr>
            <a:r>
              <a:rPr lang="en-IN" sz="1600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Glove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"/>
            </a:pPr>
            <a:r>
              <a:rPr lang="en-IN" sz="1600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BERT</a:t>
            </a: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en-IN" sz="1600" b="1" u="sng" dirty="0">
                <a:solidFill>
                  <a:schemeClr val="tx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pPr marL="285750" lvl="0" indent="-28575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en-IN" sz="160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Flickr30</a:t>
            </a:r>
            <a:endParaRPr lang="en-IN" sz="1600" dirty="0">
              <a:solidFill>
                <a:schemeClr val="tx1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08E02E-519F-0C44-5E80-C61C9D3737BD}"/>
              </a:ext>
            </a:extLst>
          </p:cNvPr>
          <p:cNvSpPr/>
          <p:nvPr/>
        </p:nvSpPr>
        <p:spPr>
          <a:xfrm>
            <a:off x="508000" y="1178560"/>
            <a:ext cx="2113280" cy="345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Learnings</a:t>
            </a:r>
          </a:p>
        </p:txBody>
      </p:sp>
    </p:spTree>
    <p:extLst>
      <p:ext uri="{BB962C8B-B14F-4D97-AF65-F5344CB8AC3E}">
        <p14:creationId xmlns:p14="http://schemas.microsoft.com/office/powerpoint/2010/main" val="2728709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68FC38-C2F4-47F6-87A9-217C71EB22F2}"/>
              </a:ext>
            </a:extLst>
          </p:cNvPr>
          <p:cNvSpPr/>
          <p:nvPr/>
        </p:nvSpPr>
        <p:spPr>
          <a:xfrm>
            <a:off x="1035697" y="1129004"/>
            <a:ext cx="2799184" cy="4851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Thank You!!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368309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BFA6F6B-07B2-72B7-19B6-04DE2888833C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Model - LSTM</a:t>
            </a:r>
            <a:endParaRPr lang="en-IN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C855EE-376A-1CD1-DAB1-17542025B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7" y="2103504"/>
            <a:ext cx="4686300" cy="3467100"/>
          </a:xfrm>
          <a:prstGeom prst="rect">
            <a:avLst/>
          </a:prstGeom>
        </p:spPr>
      </p:pic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3F5F4637-C926-E22E-CAAC-1AD1E63C645A}"/>
              </a:ext>
            </a:extLst>
          </p:cNvPr>
          <p:cNvSpPr/>
          <p:nvPr/>
        </p:nvSpPr>
        <p:spPr>
          <a:xfrm>
            <a:off x="4967925" y="2065366"/>
            <a:ext cx="263951" cy="55716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D69B7F-1B2C-58F9-AF2F-7D57A66F0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974" y="1456655"/>
            <a:ext cx="5114925" cy="231457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62BA1A9-5F27-0B03-9ACD-91298A978024}"/>
              </a:ext>
            </a:extLst>
          </p:cNvPr>
          <p:cNvSpPr/>
          <p:nvPr/>
        </p:nvSpPr>
        <p:spPr>
          <a:xfrm>
            <a:off x="5408824" y="2065366"/>
            <a:ext cx="1076817" cy="5571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LSTM Gates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B7DEBE-9E99-3BF3-DFA3-49942D2B6AB1}"/>
              </a:ext>
            </a:extLst>
          </p:cNvPr>
          <p:cNvSpPr/>
          <p:nvPr/>
        </p:nvSpPr>
        <p:spPr>
          <a:xfrm>
            <a:off x="10227108" y="1575562"/>
            <a:ext cx="1305529" cy="2365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Input gate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09EDAF-6B8E-9007-03AB-BB0310FD75F3}"/>
              </a:ext>
            </a:extLst>
          </p:cNvPr>
          <p:cNvSpPr/>
          <p:nvPr/>
        </p:nvSpPr>
        <p:spPr>
          <a:xfrm>
            <a:off x="10227107" y="1932672"/>
            <a:ext cx="1305529" cy="2365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Forget gate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E9576F-E8C2-4550-8B0E-CAAF0DBCE1FD}"/>
              </a:ext>
            </a:extLst>
          </p:cNvPr>
          <p:cNvSpPr/>
          <p:nvPr/>
        </p:nvSpPr>
        <p:spPr>
          <a:xfrm>
            <a:off x="10227107" y="2281915"/>
            <a:ext cx="1305529" cy="2365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Output gate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01435C-ADC3-0178-CB17-CD89489BAA82}"/>
              </a:ext>
            </a:extLst>
          </p:cNvPr>
          <p:cNvSpPr/>
          <p:nvPr/>
        </p:nvSpPr>
        <p:spPr>
          <a:xfrm>
            <a:off x="10227105" y="2854096"/>
            <a:ext cx="1305529" cy="2365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Context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144B40E-A0EA-00F8-B41D-854232E2AC26}"/>
              </a:ext>
            </a:extLst>
          </p:cNvPr>
          <p:cNvSpPr/>
          <p:nvPr/>
        </p:nvSpPr>
        <p:spPr>
          <a:xfrm>
            <a:off x="8798313" y="2984287"/>
            <a:ext cx="1305529" cy="2365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Word prediction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7DB476-3248-A360-757D-0AF5B0844E5E}"/>
              </a:ext>
            </a:extLst>
          </p:cNvPr>
          <p:cNvSpPr/>
          <p:nvPr/>
        </p:nvSpPr>
        <p:spPr>
          <a:xfrm>
            <a:off x="10227105" y="3323864"/>
            <a:ext cx="1305529" cy="2365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Probability</a:t>
            </a: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6CAE8CCC-85BB-E552-A078-8733070FF2AE}"/>
              </a:ext>
            </a:extLst>
          </p:cNvPr>
          <p:cNvSpPr/>
          <p:nvPr/>
        </p:nvSpPr>
        <p:spPr>
          <a:xfrm>
            <a:off x="4929222" y="4243657"/>
            <a:ext cx="263951" cy="55716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D18D585-FA3F-80D0-D069-3D51B5D328E3}"/>
              </a:ext>
            </a:extLst>
          </p:cNvPr>
          <p:cNvSpPr/>
          <p:nvPr/>
        </p:nvSpPr>
        <p:spPr>
          <a:xfrm>
            <a:off x="5370121" y="4243657"/>
            <a:ext cx="1076817" cy="5571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End to End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9BBF49E-B5C6-F8C7-CF95-6292EFD89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886" y="3854966"/>
            <a:ext cx="4543425" cy="12573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3C41581-FDCE-E237-96B1-C3FD96DAC7FE}"/>
              </a:ext>
            </a:extLst>
          </p:cNvPr>
          <p:cNvSpPr/>
          <p:nvPr/>
        </p:nvSpPr>
        <p:spPr>
          <a:xfrm>
            <a:off x="8946146" y="3897905"/>
            <a:ext cx="1876183" cy="2347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Image Vector from CNN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BCB01B0-430B-94ED-1EF1-473A3BFE4FD4}"/>
              </a:ext>
            </a:extLst>
          </p:cNvPr>
          <p:cNvSpPr/>
          <p:nvPr/>
        </p:nvSpPr>
        <p:spPr>
          <a:xfrm>
            <a:off x="10515166" y="4295788"/>
            <a:ext cx="1572157" cy="2347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Word Embedding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EDD63A2-02E1-8F25-5C75-318E0FAB7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6938" y="4892415"/>
            <a:ext cx="2681688" cy="68273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0FED8E9-1AF8-7E8B-7BE6-C794FEE05E62}"/>
              </a:ext>
            </a:extLst>
          </p:cNvPr>
          <p:cNvSpPr/>
          <p:nvPr/>
        </p:nvSpPr>
        <p:spPr>
          <a:xfrm>
            <a:off x="8946146" y="5053298"/>
            <a:ext cx="1572157" cy="2347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Loss function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6D4AAD-9954-A2BF-39E5-B9AF9C8DE197}"/>
              </a:ext>
            </a:extLst>
          </p:cNvPr>
          <p:cNvSpPr/>
          <p:nvPr/>
        </p:nvSpPr>
        <p:spPr>
          <a:xfrm>
            <a:off x="150472" y="1456655"/>
            <a:ext cx="11977236" cy="4221033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7467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AF98E9-CF0B-F0DD-6596-EADA5DF3E59A}"/>
              </a:ext>
            </a:extLst>
          </p:cNvPr>
          <p:cNvSpPr/>
          <p:nvPr/>
        </p:nvSpPr>
        <p:spPr>
          <a:xfrm>
            <a:off x="939562" y="1847772"/>
            <a:ext cx="8531009" cy="37505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inputs1 = Input(shape=(</a:t>
            </a:r>
            <a:r>
              <a:rPr lang="en-US" sz="16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2048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,))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fe1 = Dropout(</a:t>
            </a:r>
            <a:r>
              <a:rPr lang="en-US" sz="16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)(inputs1)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fe2 = Dense(</a:t>
            </a:r>
            <a:r>
              <a:rPr lang="en-US" sz="16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256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)(fe1)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inputs2 = Input(shape=(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max_length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,))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se1 = Embedding(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vocab_size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embedding_dim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mask_zero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)(inputs2)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se2 = Dropout(</a:t>
            </a:r>
            <a:r>
              <a:rPr lang="en-US" sz="16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)(se1)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se3 = LSTM(</a:t>
            </a:r>
            <a:r>
              <a:rPr lang="en-US" sz="16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256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)(se2)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decoder1 = add([fe2, se3])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decoder2 = Dense(</a:t>
            </a:r>
            <a:r>
              <a:rPr lang="en-US" sz="16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256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)(decoder1)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outputs = Dense(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vocab_size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softmax</a:t>
            </a:r>
            <a:r>
              <a:rPr lang="en-US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)(decoder2)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 = Model(inputs=[inputs1, inputs2], outputs=outputs)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784D0C-DD2B-901E-2A26-5DFBFA78FB11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Architecture – </a:t>
            </a:r>
            <a:r>
              <a:rPr lang="en-US" sz="3000" dirty="0" err="1"/>
              <a:t>Keras</a:t>
            </a:r>
            <a:r>
              <a:rPr lang="en-US" sz="3000" dirty="0"/>
              <a:t> Implementation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3728500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8527FC7-F86C-0A5D-65AD-C411FDA5E5D0}"/>
              </a:ext>
            </a:extLst>
          </p:cNvPr>
          <p:cNvSpPr/>
          <p:nvPr/>
        </p:nvSpPr>
        <p:spPr>
          <a:xfrm>
            <a:off x="352113" y="1052497"/>
            <a:ext cx="1914946" cy="5272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Problem Statement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105C4C-068E-4AF4-D00E-A30C19CCCED0}"/>
              </a:ext>
            </a:extLst>
          </p:cNvPr>
          <p:cNvSpPr/>
          <p:nvPr/>
        </p:nvSpPr>
        <p:spPr>
          <a:xfrm>
            <a:off x="2773680" y="1112896"/>
            <a:ext cx="3962400" cy="4064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rgbClr val="002060"/>
                </a:solidFill>
              </a:rPr>
              <a:t>Automated Image Captioning using AIML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BC8980-4115-059F-9629-932A21C4C71A}"/>
              </a:ext>
            </a:extLst>
          </p:cNvPr>
          <p:cNvSpPr/>
          <p:nvPr/>
        </p:nvSpPr>
        <p:spPr>
          <a:xfrm>
            <a:off x="2773680" y="1721497"/>
            <a:ext cx="9066207" cy="26172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Automated Image captioning involves in creating an automated caption for an Image by deriving the best context of the contents of the image. </a:t>
            </a:r>
            <a:endParaRPr lang="en-IN" sz="1800" dirty="0">
              <a:solidFill>
                <a:srgbClr val="002060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Broadly the solution should </a:t>
            </a:r>
            <a:endParaRPr lang="en-IN" sz="1800" dirty="0">
              <a:solidFill>
                <a:srgbClr val="002060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500"/>
              </a:spcBef>
              <a:buFont typeface="+mj-lt"/>
              <a:buAutoNum type="alphaLcPeriod"/>
            </a:pP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Identify multiple objects within the image</a:t>
            </a:r>
            <a:endParaRPr lang="en-IN" sz="1800" dirty="0">
              <a:solidFill>
                <a:srgbClr val="002060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lphaLcPeriod"/>
            </a:pP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Derive the relationship between the objects in the image based on their attributes</a:t>
            </a:r>
            <a:endParaRPr lang="en-IN" sz="1800" dirty="0">
              <a:solidFill>
                <a:srgbClr val="002060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lphaLcPeriod"/>
            </a:pP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Derive the caption based on the derived context of the image in Natural language (English)</a:t>
            </a:r>
            <a:endParaRPr lang="en-IN" sz="1800" dirty="0">
              <a:solidFill>
                <a:srgbClr val="002060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985683-9A50-D5C5-4C89-3CA2566A8FC2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Understanding the problem</a:t>
            </a:r>
            <a:endParaRPr lang="en-IN" sz="3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A1C2364-8DBC-26DA-937E-377EB7F32D10}"/>
              </a:ext>
            </a:extLst>
          </p:cNvPr>
          <p:cNvSpPr/>
          <p:nvPr/>
        </p:nvSpPr>
        <p:spPr>
          <a:xfrm>
            <a:off x="352113" y="2502913"/>
            <a:ext cx="1914946" cy="5272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Key Requirements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9D458A-BAD9-01B9-509D-20CA3045E788}"/>
              </a:ext>
            </a:extLst>
          </p:cNvPr>
          <p:cNvSpPr/>
          <p:nvPr/>
        </p:nvSpPr>
        <p:spPr>
          <a:xfrm>
            <a:off x="352113" y="4941313"/>
            <a:ext cx="1914946" cy="5272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Technology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CBA791-1C59-5AC4-BF3B-CA78B6C3261E}"/>
              </a:ext>
            </a:extLst>
          </p:cNvPr>
          <p:cNvSpPr/>
          <p:nvPr/>
        </p:nvSpPr>
        <p:spPr>
          <a:xfrm>
            <a:off x="2772130" y="4436486"/>
            <a:ext cx="9066207" cy="21975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lnSpc>
                <a:spcPct val="115000"/>
              </a:lnSpc>
              <a:spcBef>
                <a:spcPts val="500"/>
              </a:spcBef>
              <a:buFont typeface="Symbol" panose="05050102010706020507" pitchFamily="18" charset="2"/>
              <a:buChar char=""/>
            </a:pPr>
            <a:r>
              <a:rPr lang="en-IN" sz="1800" b="1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Natural Language Toolkit, TensorFlow, </a:t>
            </a:r>
            <a:r>
              <a:rPr lang="en-IN" sz="1800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800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endParaRPr lang="en-IN" sz="1800" dirty="0">
              <a:solidFill>
                <a:srgbClr val="002060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sz="1800" b="1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Deployments: </a:t>
            </a:r>
            <a:r>
              <a:rPr lang="en-IN" sz="1800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FastAPI</a:t>
            </a: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Cloud Application Platform | Heroku, </a:t>
            </a:r>
            <a:r>
              <a:rPr lang="en-IN" sz="1800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Cloud Computing, Hosting Services, and APIs | Google Cloud</a:t>
            </a:r>
            <a:endParaRPr lang="en-IN" sz="1800" dirty="0">
              <a:solidFill>
                <a:srgbClr val="002060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29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5B61042-E6CE-DD0D-1D5D-FE939BEBC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10" y="1001614"/>
            <a:ext cx="6164548" cy="1993641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93FA1E6C-E42E-CB53-65EF-A997AEF70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079" y="1207526"/>
            <a:ext cx="4124831" cy="158181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43C9E5A-BE1F-06B7-E8F0-53602058ADDC}"/>
              </a:ext>
            </a:extLst>
          </p:cNvPr>
          <p:cNvSpPr/>
          <p:nvPr/>
        </p:nvSpPr>
        <p:spPr>
          <a:xfrm>
            <a:off x="6829528" y="1703768"/>
            <a:ext cx="411034" cy="14796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Features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9B5F2C-46B4-E61E-1B00-E1151ED54017}"/>
              </a:ext>
            </a:extLst>
          </p:cNvPr>
          <p:cNvSpPr/>
          <p:nvPr/>
        </p:nvSpPr>
        <p:spPr>
          <a:xfrm>
            <a:off x="174711" y="780789"/>
            <a:ext cx="6375380" cy="269654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007445-730C-0877-4492-88D45E7129C1}"/>
              </a:ext>
            </a:extLst>
          </p:cNvPr>
          <p:cNvSpPr/>
          <p:nvPr/>
        </p:nvSpPr>
        <p:spPr>
          <a:xfrm>
            <a:off x="7486792" y="780789"/>
            <a:ext cx="4530497" cy="269654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9CED734-DDC7-1B71-00A1-5938856BEAB2}"/>
              </a:ext>
            </a:extLst>
          </p:cNvPr>
          <p:cNvSpPr/>
          <p:nvPr/>
        </p:nvSpPr>
        <p:spPr>
          <a:xfrm>
            <a:off x="6754880" y="1368617"/>
            <a:ext cx="521079" cy="288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93E6A7A-9663-E503-4EE0-FB94D33914D8}"/>
              </a:ext>
            </a:extLst>
          </p:cNvPr>
          <p:cNvSpPr/>
          <p:nvPr/>
        </p:nvSpPr>
        <p:spPr>
          <a:xfrm>
            <a:off x="1520204" y="3087110"/>
            <a:ext cx="4121865" cy="279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Resent50/InveceptionV3 - CNN(Encoder)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66F966-B50F-46AA-C078-5537894A476C}"/>
              </a:ext>
            </a:extLst>
          </p:cNvPr>
          <p:cNvSpPr/>
          <p:nvPr/>
        </p:nvSpPr>
        <p:spPr>
          <a:xfrm>
            <a:off x="9014922" y="3216079"/>
            <a:ext cx="1853706" cy="212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LSTM(Decoder)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077723-6424-F78B-1988-6DC2D8940E59}"/>
              </a:ext>
            </a:extLst>
          </p:cNvPr>
          <p:cNvSpPr/>
          <p:nvPr/>
        </p:nvSpPr>
        <p:spPr>
          <a:xfrm>
            <a:off x="11644388" y="1335959"/>
            <a:ext cx="304355" cy="1441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Caption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DDA315-EBB7-FFA0-F59A-F918A3B346E5}"/>
              </a:ext>
            </a:extLst>
          </p:cNvPr>
          <p:cNvSpPr/>
          <p:nvPr/>
        </p:nvSpPr>
        <p:spPr>
          <a:xfrm>
            <a:off x="8236091" y="989811"/>
            <a:ext cx="1066529" cy="261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Word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F6753B-29C5-7EB5-77A9-773F88F52178}"/>
              </a:ext>
            </a:extLst>
          </p:cNvPr>
          <p:cNvSpPr/>
          <p:nvPr/>
        </p:nvSpPr>
        <p:spPr>
          <a:xfrm>
            <a:off x="9518654" y="989811"/>
            <a:ext cx="1066529" cy="261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Word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477901-365B-B68E-8433-229DCB81A541}"/>
              </a:ext>
            </a:extLst>
          </p:cNvPr>
          <p:cNvSpPr/>
          <p:nvPr/>
        </p:nvSpPr>
        <p:spPr>
          <a:xfrm>
            <a:off x="10714480" y="989811"/>
            <a:ext cx="1066529" cy="261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Word</a:t>
            </a:r>
          </a:p>
        </p:txBody>
      </p:sp>
      <p:sp>
        <p:nvSpPr>
          <p:cNvPr id="27" name="Double Bracket 26">
            <a:extLst>
              <a:ext uri="{FF2B5EF4-FFF2-40B4-BE49-F238E27FC236}">
                <a16:creationId xmlns:a16="http://schemas.microsoft.com/office/drawing/2014/main" id="{8BFFE637-ABFB-36C7-5E63-F1A1CDF7CBAD}"/>
              </a:ext>
            </a:extLst>
          </p:cNvPr>
          <p:cNvSpPr/>
          <p:nvPr/>
        </p:nvSpPr>
        <p:spPr>
          <a:xfrm>
            <a:off x="6623135" y="1802491"/>
            <a:ext cx="800514" cy="1334278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44D5236-2419-6F58-0D4D-1DC82EE44E15}"/>
              </a:ext>
            </a:extLst>
          </p:cNvPr>
          <p:cNvSpPr/>
          <p:nvPr/>
        </p:nvSpPr>
        <p:spPr>
          <a:xfrm>
            <a:off x="216098" y="4022689"/>
            <a:ext cx="11761138" cy="2942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 i="0" u="none" strike="noStrike" baseline="0" dirty="0">
                <a:solidFill>
                  <a:srgbClr val="002060"/>
                </a:solidFill>
              </a:rPr>
              <a:t>NIC is based end-to-end on a neural network consisting of a vision CNN followed by a language generating </a:t>
            </a:r>
            <a:r>
              <a:rPr lang="en-IN" sz="1400" i="0" u="none" strike="noStrike" baseline="0" dirty="0">
                <a:solidFill>
                  <a:srgbClr val="002060"/>
                </a:solidFill>
              </a:rPr>
              <a:t>RNN</a:t>
            </a:r>
            <a:endParaRPr lang="en-IN" sz="1400" dirty="0">
              <a:solidFill>
                <a:srgbClr val="00206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3EE342-A790-9F75-5A8F-434B8C9267B3}"/>
              </a:ext>
            </a:extLst>
          </p:cNvPr>
          <p:cNvSpPr/>
          <p:nvPr/>
        </p:nvSpPr>
        <p:spPr>
          <a:xfrm>
            <a:off x="216098" y="4768611"/>
            <a:ext cx="11761138" cy="6599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IN" sz="1400" i="0" u="none" strike="noStrike" baseline="0" dirty="0">
                <a:solidFill>
                  <a:srgbClr val="002060"/>
                </a:solidFill>
              </a:rPr>
              <a:t>Text Transitions of RNN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IN" sz="1400" i="0" u="none" strike="noStrike" baseline="0" dirty="0">
                <a:solidFill>
                  <a:srgbClr val="002060"/>
                </a:solidFill>
              </a:rPr>
              <a:t>RNN Encoders converting Text to Rich Vector representation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rgbClr val="002060"/>
                </a:solidFill>
              </a:rPr>
              <a:t>RNN Decoders generating Target Sentence</a:t>
            </a:r>
            <a:r>
              <a:rPr lang="en-IN" sz="1400" i="0" u="none" strike="noStrike" baseline="0" dirty="0">
                <a:solidFill>
                  <a:srgbClr val="002060"/>
                </a:solidFill>
              </a:rPr>
              <a:t> </a:t>
            </a:r>
            <a:endParaRPr lang="en-IN" sz="1400" dirty="0">
              <a:solidFill>
                <a:srgbClr val="00206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03DD875-F071-8719-FDE2-4F8C2945280A}"/>
              </a:ext>
            </a:extLst>
          </p:cNvPr>
          <p:cNvSpPr/>
          <p:nvPr/>
        </p:nvSpPr>
        <p:spPr>
          <a:xfrm>
            <a:off x="216098" y="4412720"/>
            <a:ext cx="2146118" cy="2942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Inspiration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7AE51E2-5084-ED7A-485C-10D2C81F93A5}"/>
              </a:ext>
            </a:extLst>
          </p:cNvPr>
          <p:cNvSpPr/>
          <p:nvPr/>
        </p:nvSpPr>
        <p:spPr>
          <a:xfrm>
            <a:off x="216098" y="5800201"/>
            <a:ext cx="11761138" cy="9419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IN" sz="1400" i="0" u="none" strike="noStrike" baseline="0" dirty="0">
                <a:solidFill>
                  <a:srgbClr val="002060"/>
                </a:solidFill>
              </a:rPr>
              <a:t>CNN as Encoder for providing rich Vector representation of image (last hidden layer from a pretrained classifier)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rgbClr val="002060"/>
                </a:solidFill>
              </a:rPr>
              <a:t>RNN Decoders generating Target Sentence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DFDC9D1-AB1F-476A-314A-2FAB920AA89A}"/>
              </a:ext>
            </a:extLst>
          </p:cNvPr>
          <p:cNvSpPr/>
          <p:nvPr/>
        </p:nvSpPr>
        <p:spPr>
          <a:xfrm>
            <a:off x="216098" y="5464630"/>
            <a:ext cx="2146118" cy="2942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Summary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A99EBC-AD55-6370-C9C2-EC758B292D2D}"/>
              </a:ext>
            </a:extLst>
          </p:cNvPr>
          <p:cNvSpPr/>
          <p:nvPr/>
        </p:nvSpPr>
        <p:spPr>
          <a:xfrm>
            <a:off x="216098" y="3657768"/>
            <a:ext cx="2146118" cy="2942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Reference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457D549-7108-8626-B958-1C43E447FE68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dirty="0"/>
              <a:t>Base model – Automatic Image Captioning Based on Resnet50/InceptionV3 and LSTM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353460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023514-4381-C64F-6D73-0AD38B5F0B63}"/>
              </a:ext>
            </a:extLst>
          </p:cNvPr>
          <p:cNvSpPr/>
          <p:nvPr/>
        </p:nvSpPr>
        <p:spPr>
          <a:xfrm>
            <a:off x="2628750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Feature Engineering</a:t>
            </a:r>
            <a:endParaRPr lang="en-IN" sz="12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0F06E49-F0A3-FE79-A3FD-2071EC4171FB}"/>
              </a:ext>
            </a:extLst>
          </p:cNvPr>
          <p:cNvSpPr/>
          <p:nvPr/>
        </p:nvSpPr>
        <p:spPr>
          <a:xfrm>
            <a:off x="4224377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Pick Model &amp; Hyper Parameters</a:t>
            </a:r>
            <a:endParaRPr lang="en-IN" sz="12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CABD86-2F05-F082-0171-DBF04265F980}"/>
              </a:ext>
            </a:extLst>
          </p:cNvPr>
          <p:cNvSpPr/>
          <p:nvPr/>
        </p:nvSpPr>
        <p:spPr>
          <a:xfrm>
            <a:off x="5857326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 Training and Optimization</a:t>
            </a:r>
            <a:endParaRPr lang="en-IN" sz="12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33B041F-9FA6-B2D3-78DD-E3AE64908F47}"/>
              </a:ext>
            </a:extLst>
          </p:cNvPr>
          <p:cNvSpPr/>
          <p:nvPr/>
        </p:nvSpPr>
        <p:spPr>
          <a:xfrm>
            <a:off x="7480946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Evaluate Model</a:t>
            </a:r>
            <a:endParaRPr lang="en-IN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BDCADE9-3457-F719-0C77-42E0D9197B6A}"/>
              </a:ext>
            </a:extLst>
          </p:cNvPr>
          <p:cNvSpPr/>
          <p:nvPr/>
        </p:nvSpPr>
        <p:spPr>
          <a:xfrm>
            <a:off x="10588238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Integrate and Test</a:t>
            </a:r>
            <a:endParaRPr lang="en-IN" sz="12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E13FA01-06FB-10B1-7CB9-EEB1097CACC3}"/>
              </a:ext>
            </a:extLst>
          </p:cNvPr>
          <p:cNvSpPr/>
          <p:nvPr/>
        </p:nvSpPr>
        <p:spPr>
          <a:xfrm>
            <a:off x="9011269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Deploy on Server</a:t>
            </a:r>
            <a:endParaRPr lang="en-IN" sz="1200" dirty="0"/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DB3DB271-3187-3370-CDE7-91506CA46F30}"/>
              </a:ext>
            </a:extLst>
          </p:cNvPr>
          <p:cNvSpPr/>
          <p:nvPr/>
        </p:nvSpPr>
        <p:spPr>
          <a:xfrm>
            <a:off x="3929605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ACA847D0-ABEA-3A2F-0156-067058675CB7}"/>
              </a:ext>
            </a:extLst>
          </p:cNvPr>
          <p:cNvSpPr/>
          <p:nvPr/>
        </p:nvSpPr>
        <p:spPr>
          <a:xfrm>
            <a:off x="5525232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F3D1E311-5672-38B7-4DE3-A12F3F6CB974}"/>
              </a:ext>
            </a:extLst>
          </p:cNvPr>
          <p:cNvSpPr/>
          <p:nvPr/>
        </p:nvSpPr>
        <p:spPr>
          <a:xfrm>
            <a:off x="7164786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6ED3504-06BF-354F-549E-C0889DCC1636}"/>
              </a:ext>
            </a:extLst>
          </p:cNvPr>
          <p:cNvSpPr/>
          <p:nvPr/>
        </p:nvSpPr>
        <p:spPr>
          <a:xfrm>
            <a:off x="8706895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FC0543BD-A651-C2EA-D918-844DD456F7D6}"/>
              </a:ext>
            </a:extLst>
          </p:cNvPr>
          <p:cNvSpPr/>
          <p:nvPr/>
        </p:nvSpPr>
        <p:spPr>
          <a:xfrm>
            <a:off x="10345862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17578-DD3E-2D79-4D61-DCA156BC126D}"/>
              </a:ext>
            </a:extLst>
          </p:cNvPr>
          <p:cNvSpPr/>
          <p:nvPr/>
        </p:nvSpPr>
        <p:spPr>
          <a:xfrm>
            <a:off x="2403025" y="2016173"/>
            <a:ext cx="1536604" cy="305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Image Feature extraction using pretrained </a:t>
            </a:r>
            <a:r>
              <a:rPr lang="en-US" sz="1200" b="1" dirty="0">
                <a:solidFill>
                  <a:schemeClr val="tx1"/>
                </a:solidFill>
              </a:rPr>
              <a:t>InceptionV3</a:t>
            </a:r>
            <a:r>
              <a:rPr lang="en-US" sz="1200" dirty="0">
                <a:solidFill>
                  <a:schemeClr val="tx1"/>
                </a:solidFill>
              </a:rPr>
              <a:t> to a 1D </a:t>
            </a:r>
            <a:r>
              <a:rPr lang="en-US" sz="1200" b="1" dirty="0">
                <a:solidFill>
                  <a:schemeClr val="tx1"/>
                </a:solidFill>
              </a:rPr>
              <a:t>Vector (299,299) to (2048,)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Dictionary based on </a:t>
            </a:r>
            <a:r>
              <a:rPr lang="en-US" sz="1200" b="1" dirty="0">
                <a:solidFill>
                  <a:schemeClr val="tx1"/>
                </a:solidFill>
              </a:rPr>
              <a:t>Glove 200 attribute </a:t>
            </a:r>
            <a:r>
              <a:rPr lang="en-US" sz="1200" dirty="0">
                <a:solidFill>
                  <a:schemeClr val="tx1"/>
                </a:solidFill>
              </a:rPr>
              <a:t>word embedding from Stanford.edu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FDF703-7539-87E9-DF81-FA0D41C05EA7}"/>
              </a:ext>
            </a:extLst>
          </p:cNvPr>
          <p:cNvSpPr/>
          <p:nvPr/>
        </p:nvSpPr>
        <p:spPr>
          <a:xfrm>
            <a:off x="3990355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InceptionV3</a:t>
            </a:r>
            <a:r>
              <a:rPr lang="en-US" sz="1200" dirty="0">
                <a:solidFill>
                  <a:schemeClr val="tx1"/>
                </a:solidFill>
              </a:rPr>
              <a:t> - 1D - ( 2048,)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tx1"/>
                </a:solidFill>
              </a:rPr>
              <a:t>Keras</a:t>
            </a:r>
            <a:r>
              <a:rPr lang="en-US" sz="1200" dirty="0">
                <a:solidFill>
                  <a:schemeClr val="tx1"/>
                </a:solidFill>
              </a:rPr>
              <a:t>/</a:t>
            </a:r>
            <a:r>
              <a:rPr lang="en-US" sz="1200" dirty="0" err="1">
                <a:solidFill>
                  <a:schemeClr val="tx1"/>
                </a:solidFill>
              </a:rPr>
              <a:t>Pytorch</a:t>
            </a:r>
            <a:r>
              <a:rPr lang="en-US" sz="1200" dirty="0">
                <a:solidFill>
                  <a:schemeClr val="tx1"/>
                </a:solidFill>
              </a:rPr>
              <a:t> based Model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LSTM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Cross Entropy Loss Function , Adam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Hyper parameters – determined Iteratively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F61182-92EA-0150-AC35-A5828E643687}"/>
              </a:ext>
            </a:extLst>
          </p:cNvPr>
          <p:cNvSpPr/>
          <p:nvPr/>
        </p:nvSpPr>
        <p:spPr>
          <a:xfrm>
            <a:off x="5577684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Hyper parameters Learning Rate , Epochs, Batch Size, Drop out derived iteratively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X train = Image (6000)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Y Train = Caption derived from Pre-processing and feature engineering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766214-6877-AB20-DC25-C5B85D4577F7}"/>
              </a:ext>
            </a:extLst>
          </p:cNvPr>
          <p:cNvSpPr/>
          <p:nvPr/>
        </p:nvSpPr>
        <p:spPr>
          <a:xfrm>
            <a:off x="7165014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1000 images (dev) and captions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1000 images (Test) and captions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Captions and ratings provided in 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Rating Standard </a:t>
            </a:r>
            <a:r>
              <a:rPr lang="en-US" sz="1200" b="1" dirty="0">
                <a:solidFill>
                  <a:schemeClr val="tx1"/>
                </a:solidFill>
              </a:rPr>
              <a:t>BLEU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Compare the outcome from LSTM Vs Rated Image caption data using BLEU rating standard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E096BC-0AE9-CC70-065D-15E056C54544}"/>
              </a:ext>
            </a:extLst>
          </p:cNvPr>
          <p:cNvSpPr/>
          <p:nvPr/>
        </p:nvSpPr>
        <p:spPr>
          <a:xfrm>
            <a:off x="8752343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/>
                </a:solidFill>
              </a:rPr>
              <a:t>FastAPI</a:t>
            </a:r>
            <a:r>
              <a:rPr lang="en-US" sz="1200" dirty="0">
                <a:solidFill>
                  <a:schemeClr val="tx1"/>
                </a:solidFill>
              </a:rPr>
              <a:t>/Heroku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</a:rPr>
              <a:t>Cloud Computing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</a:rPr>
              <a:t>Hosting Services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</a:rPr>
              <a:t>API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96184E-9A0C-172C-788E-1D6C5B17DFE5}"/>
              </a:ext>
            </a:extLst>
          </p:cNvPr>
          <p:cNvSpPr/>
          <p:nvPr/>
        </p:nvSpPr>
        <p:spPr>
          <a:xfrm>
            <a:off x="10339672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Test model using 250 test 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Check the rating of the Test 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User Input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</a:rPr>
              <a:t>Test the caption generated for image as User input provided on a  Web page</a:t>
            </a:r>
            <a:endParaRPr lang="en-IN" sz="1200" dirty="0">
              <a:solidFill>
                <a:srgbClr val="0070C0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D1F89101-E592-6BC3-8DBF-BB4A2B4C9FE6}"/>
              </a:ext>
            </a:extLst>
          </p:cNvPr>
          <p:cNvSpPr/>
          <p:nvPr/>
        </p:nvSpPr>
        <p:spPr>
          <a:xfrm rot="5400000">
            <a:off x="3043205" y="1602544"/>
            <a:ext cx="209081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129DC3B3-4D77-6088-E217-C5ACC557E802}"/>
              </a:ext>
            </a:extLst>
          </p:cNvPr>
          <p:cNvSpPr/>
          <p:nvPr/>
        </p:nvSpPr>
        <p:spPr>
          <a:xfrm rot="5400000">
            <a:off x="4695318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B28C3D68-1F42-9977-4B99-DC7046DC45EC}"/>
              </a:ext>
            </a:extLst>
          </p:cNvPr>
          <p:cNvSpPr/>
          <p:nvPr/>
        </p:nvSpPr>
        <p:spPr>
          <a:xfrm rot="5400000">
            <a:off x="6291943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3097E675-798C-4D02-A1E7-BFBD764E05F2}"/>
              </a:ext>
            </a:extLst>
          </p:cNvPr>
          <p:cNvSpPr/>
          <p:nvPr/>
        </p:nvSpPr>
        <p:spPr>
          <a:xfrm rot="5400000">
            <a:off x="7915563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ACC24245-B8D7-3503-67E5-E5CBE813587B}"/>
              </a:ext>
            </a:extLst>
          </p:cNvPr>
          <p:cNvSpPr/>
          <p:nvPr/>
        </p:nvSpPr>
        <p:spPr>
          <a:xfrm rot="5400000">
            <a:off x="9445885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4D2266DD-2043-9071-1246-4EAAD093E265}"/>
              </a:ext>
            </a:extLst>
          </p:cNvPr>
          <p:cNvSpPr/>
          <p:nvPr/>
        </p:nvSpPr>
        <p:spPr>
          <a:xfrm rot="5400000">
            <a:off x="10917591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DFCFEA7-0558-C590-DCFA-1920A9D2D0D6}"/>
              </a:ext>
            </a:extLst>
          </p:cNvPr>
          <p:cNvSpPr/>
          <p:nvPr/>
        </p:nvSpPr>
        <p:spPr>
          <a:xfrm>
            <a:off x="942890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Pre- Processing</a:t>
            </a:r>
            <a:endParaRPr lang="en-IN" sz="1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0B06E3-7ED6-7915-68CD-77F21782790C}"/>
              </a:ext>
            </a:extLst>
          </p:cNvPr>
          <p:cNvSpPr/>
          <p:nvPr/>
        </p:nvSpPr>
        <p:spPr>
          <a:xfrm>
            <a:off x="815695" y="2016172"/>
            <a:ext cx="1536604" cy="3059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Read the Annotations and Image data mapping from  Flickr8k_Text to build Input – Image and Corresponding Caption(s)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714EEF09-3E81-E591-07C4-456E0A23F165}"/>
              </a:ext>
            </a:extLst>
          </p:cNvPr>
          <p:cNvSpPr/>
          <p:nvPr/>
        </p:nvSpPr>
        <p:spPr>
          <a:xfrm rot="5400000">
            <a:off x="1357345" y="1602544"/>
            <a:ext cx="209081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D4040DA0-2C08-4715-8476-AF84266FE539}"/>
              </a:ext>
            </a:extLst>
          </p:cNvPr>
          <p:cNvSpPr/>
          <p:nvPr/>
        </p:nvSpPr>
        <p:spPr>
          <a:xfrm>
            <a:off x="2140004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E951A8-998A-A53B-5343-C09EFCB53619}"/>
              </a:ext>
            </a:extLst>
          </p:cNvPr>
          <p:cNvSpPr/>
          <p:nvPr/>
        </p:nvSpPr>
        <p:spPr>
          <a:xfrm>
            <a:off x="868245" y="5241232"/>
            <a:ext cx="1484054" cy="11885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b="1" dirty="0">
                <a:solidFill>
                  <a:schemeClr val="tx1"/>
                </a:solidFill>
              </a:rPr>
              <a:t>Files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Flickr8k.token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Flickr_8k.trainImages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BE1B4B4-8EE3-767C-C0C1-C7000E466A7E}"/>
              </a:ext>
            </a:extLst>
          </p:cNvPr>
          <p:cNvSpPr/>
          <p:nvPr/>
        </p:nvSpPr>
        <p:spPr>
          <a:xfrm>
            <a:off x="2385940" y="5241231"/>
            <a:ext cx="1484054" cy="11885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InceptionV3 Model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LSTM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Glove Word Embedding (200)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C0DCB11-C1D9-6A8E-EBD6-FFC22FF799D1}"/>
              </a:ext>
            </a:extLst>
          </p:cNvPr>
          <p:cNvSpPr/>
          <p:nvPr/>
        </p:nvSpPr>
        <p:spPr>
          <a:xfrm>
            <a:off x="263174" y="2306154"/>
            <a:ext cx="182203" cy="1270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Key Steps</a:t>
            </a:r>
            <a:endParaRPr lang="en-IN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C57C14CD-D9FF-7711-C04E-973D3BE32E4B}"/>
              </a:ext>
            </a:extLst>
          </p:cNvPr>
          <p:cNvSpPr/>
          <p:nvPr/>
        </p:nvSpPr>
        <p:spPr>
          <a:xfrm>
            <a:off x="587537" y="2823324"/>
            <a:ext cx="182203" cy="284182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F7C4770-9B60-FA12-9A4C-962AD462C7AE}"/>
              </a:ext>
            </a:extLst>
          </p:cNvPr>
          <p:cNvSpPr/>
          <p:nvPr/>
        </p:nvSpPr>
        <p:spPr>
          <a:xfrm>
            <a:off x="263174" y="5075770"/>
            <a:ext cx="182203" cy="1270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Inputs</a:t>
            </a:r>
            <a:endParaRPr lang="en-IN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625EF5F0-3A64-1656-15CD-77DA85A4B3EF}"/>
              </a:ext>
            </a:extLst>
          </p:cNvPr>
          <p:cNvSpPr/>
          <p:nvPr/>
        </p:nvSpPr>
        <p:spPr>
          <a:xfrm>
            <a:off x="587537" y="5491799"/>
            <a:ext cx="182203" cy="284182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70ECD6-773C-5FB5-C758-BECF48AB46E2}"/>
              </a:ext>
            </a:extLst>
          </p:cNvPr>
          <p:cNvSpPr/>
          <p:nvPr/>
        </p:nvSpPr>
        <p:spPr>
          <a:xfrm>
            <a:off x="3977129" y="5232778"/>
            <a:ext cx="1484054" cy="11885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O</a:t>
            </a:r>
            <a:r>
              <a:rPr lang="en-IN" sz="1200" dirty="0">
                <a:solidFill>
                  <a:schemeClr val="tx1"/>
                </a:solidFill>
              </a:rPr>
              <a:t>ptimizer 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LSTM Implementation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00E2BE-5489-9265-7FED-90EAB76D4597}"/>
              </a:ext>
            </a:extLst>
          </p:cNvPr>
          <p:cNvSpPr/>
          <p:nvPr/>
        </p:nvSpPr>
        <p:spPr>
          <a:xfrm>
            <a:off x="5642766" y="5216743"/>
            <a:ext cx="1484054" cy="11885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2044473-FEB7-9E5B-61B0-3BDBDEE42F05}"/>
              </a:ext>
            </a:extLst>
          </p:cNvPr>
          <p:cNvSpPr/>
          <p:nvPr/>
        </p:nvSpPr>
        <p:spPr>
          <a:xfrm>
            <a:off x="7195687" y="5216743"/>
            <a:ext cx="1484054" cy="11885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547F297-A665-E113-7BAC-9D276D12C9E8}"/>
              </a:ext>
            </a:extLst>
          </p:cNvPr>
          <p:cNvSpPr/>
          <p:nvPr/>
        </p:nvSpPr>
        <p:spPr>
          <a:xfrm>
            <a:off x="8815253" y="5216742"/>
            <a:ext cx="1484054" cy="11885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0921621-B83E-B599-8BC1-A1B3B06C0A71}"/>
              </a:ext>
            </a:extLst>
          </p:cNvPr>
          <p:cNvSpPr/>
          <p:nvPr/>
        </p:nvSpPr>
        <p:spPr>
          <a:xfrm>
            <a:off x="10392222" y="5232777"/>
            <a:ext cx="1484054" cy="11885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042108D-A506-2A8F-6386-CED7059D9B32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Base model- Implementation Encoder (Resnet50/InceptionV3)+ LSTM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261238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A936C51-63B8-0AB0-CD39-425DA8C84E54}"/>
              </a:ext>
            </a:extLst>
          </p:cNvPr>
          <p:cNvSpPr/>
          <p:nvPr/>
        </p:nvSpPr>
        <p:spPr>
          <a:xfrm>
            <a:off x="1427479" y="1249680"/>
            <a:ext cx="375920" cy="1539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InceptionV3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59C094-5548-47DE-2FCA-F463978D8C85}"/>
              </a:ext>
            </a:extLst>
          </p:cNvPr>
          <p:cNvSpPr/>
          <p:nvPr/>
        </p:nvSpPr>
        <p:spPr>
          <a:xfrm>
            <a:off x="314960" y="1249680"/>
            <a:ext cx="375920" cy="1539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Flickr8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08C116C8-B921-E780-EA42-497B232BA912}"/>
              </a:ext>
            </a:extLst>
          </p:cNvPr>
          <p:cNvSpPr/>
          <p:nvPr/>
        </p:nvSpPr>
        <p:spPr>
          <a:xfrm>
            <a:off x="731520" y="1351280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DAAA536-133E-7DAF-1B70-170245572851}"/>
              </a:ext>
            </a:extLst>
          </p:cNvPr>
          <p:cNvSpPr/>
          <p:nvPr/>
        </p:nvSpPr>
        <p:spPr>
          <a:xfrm>
            <a:off x="1219200" y="1351280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910998-BF22-6D3A-0855-2615723DC2E0}"/>
              </a:ext>
            </a:extLst>
          </p:cNvPr>
          <p:cNvSpPr/>
          <p:nvPr/>
        </p:nvSpPr>
        <p:spPr>
          <a:xfrm>
            <a:off x="749300" y="1696720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299,299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7A40691-3DDB-DB81-9C4B-FF440A521440}"/>
              </a:ext>
            </a:extLst>
          </p:cNvPr>
          <p:cNvSpPr/>
          <p:nvPr/>
        </p:nvSpPr>
        <p:spPr>
          <a:xfrm>
            <a:off x="831849" y="2494280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FB4000-9405-DA92-75A8-E7A1A443C454}"/>
              </a:ext>
            </a:extLst>
          </p:cNvPr>
          <p:cNvSpPr/>
          <p:nvPr/>
        </p:nvSpPr>
        <p:spPr>
          <a:xfrm>
            <a:off x="509904" y="2683510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Image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7AC8C1B9-0477-9819-9337-DA22DE6C79C8}"/>
              </a:ext>
            </a:extLst>
          </p:cNvPr>
          <p:cNvSpPr/>
          <p:nvPr/>
        </p:nvSpPr>
        <p:spPr>
          <a:xfrm>
            <a:off x="1889760" y="1310640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3BD14F13-95AF-304B-178E-1E73D126B591}"/>
              </a:ext>
            </a:extLst>
          </p:cNvPr>
          <p:cNvSpPr/>
          <p:nvPr/>
        </p:nvSpPr>
        <p:spPr>
          <a:xfrm>
            <a:off x="2377440" y="1310640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DC00B9-3FA5-E730-C1F7-1A6BF4453B2A}"/>
              </a:ext>
            </a:extLst>
          </p:cNvPr>
          <p:cNvSpPr/>
          <p:nvPr/>
        </p:nvSpPr>
        <p:spPr>
          <a:xfrm>
            <a:off x="1907540" y="1656080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2048,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21966A2-D0AB-FB7C-8AE5-7D2F6CC1654E}"/>
              </a:ext>
            </a:extLst>
          </p:cNvPr>
          <p:cNvSpPr/>
          <p:nvPr/>
        </p:nvSpPr>
        <p:spPr>
          <a:xfrm>
            <a:off x="1990089" y="2453640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A7DD54-708A-16CA-5D8B-36B555FCD5E5}"/>
              </a:ext>
            </a:extLst>
          </p:cNvPr>
          <p:cNvSpPr/>
          <p:nvPr/>
        </p:nvSpPr>
        <p:spPr>
          <a:xfrm>
            <a:off x="1437639" y="3687177"/>
            <a:ext cx="375920" cy="14338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Glove Word Embedding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0F40AB74-E8D9-66C7-13FE-DB1A2A7885CA}"/>
              </a:ext>
            </a:extLst>
          </p:cNvPr>
          <p:cNvSpPr/>
          <p:nvPr/>
        </p:nvSpPr>
        <p:spPr>
          <a:xfrm>
            <a:off x="1899920" y="3748137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E920173D-020B-E8EA-5C4C-41734853A636}"/>
              </a:ext>
            </a:extLst>
          </p:cNvPr>
          <p:cNvSpPr/>
          <p:nvPr/>
        </p:nvSpPr>
        <p:spPr>
          <a:xfrm>
            <a:off x="2387600" y="3748137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29DB16-D8FF-8ED6-9E11-DC131C56BB4A}"/>
              </a:ext>
            </a:extLst>
          </p:cNvPr>
          <p:cNvSpPr/>
          <p:nvPr/>
        </p:nvSpPr>
        <p:spPr>
          <a:xfrm>
            <a:off x="1917700" y="4093577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1652, 200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F5B6AD8-41E1-2986-A021-ECE295CD918D}"/>
              </a:ext>
            </a:extLst>
          </p:cNvPr>
          <p:cNvSpPr/>
          <p:nvPr/>
        </p:nvSpPr>
        <p:spPr>
          <a:xfrm>
            <a:off x="2000249" y="4891137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E6F0BD-4124-B4D0-133E-43FF8574A0BB}"/>
              </a:ext>
            </a:extLst>
          </p:cNvPr>
          <p:cNvSpPr/>
          <p:nvPr/>
        </p:nvSpPr>
        <p:spPr>
          <a:xfrm>
            <a:off x="314960" y="3687177"/>
            <a:ext cx="375920" cy="14338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Caption Data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FB17EE84-FF14-3848-0562-DD4FEB12909F}"/>
              </a:ext>
            </a:extLst>
          </p:cNvPr>
          <p:cNvSpPr/>
          <p:nvPr/>
        </p:nvSpPr>
        <p:spPr>
          <a:xfrm>
            <a:off x="855978" y="4826367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6D1EA2A-BFE1-591A-637D-E4ABEA5DDDA8}"/>
              </a:ext>
            </a:extLst>
          </p:cNvPr>
          <p:cNvSpPr/>
          <p:nvPr/>
        </p:nvSpPr>
        <p:spPr>
          <a:xfrm>
            <a:off x="671827" y="4087862"/>
            <a:ext cx="741681" cy="346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34 word Max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8C06C7-2562-9447-734C-D8FC823769AF}"/>
              </a:ext>
            </a:extLst>
          </p:cNvPr>
          <p:cNvSpPr/>
          <p:nvPr/>
        </p:nvSpPr>
        <p:spPr>
          <a:xfrm>
            <a:off x="681354" y="4496802"/>
            <a:ext cx="741681" cy="346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1652 &gt;10 rep words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4136A9-A4B6-92A4-95E4-7CD98D2BB18C}"/>
              </a:ext>
            </a:extLst>
          </p:cNvPr>
          <p:cNvSpPr/>
          <p:nvPr/>
        </p:nvSpPr>
        <p:spPr>
          <a:xfrm>
            <a:off x="2753360" y="1249680"/>
            <a:ext cx="375920" cy="1539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Drop out+ Dense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FF9073A-1D68-A493-3162-47019D9C5FEE}"/>
              </a:ext>
            </a:extLst>
          </p:cNvPr>
          <p:cNvSpPr/>
          <p:nvPr/>
        </p:nvSpPr>
        <p:spPr>
          <a:xfrm>
            <a:off x="116839" y="1107440"/>
            <a:ext cx="3891281" cy="22733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A06E78-D700-91C3-98DE-62BBA3591F1E}"/>
              </a:ext>
            </a:extLst>
          </p:cNvPr>
          <p:cNvSpPr/>
          <p:nvPr/>
        </p:nvSpPr>
        <p:spPr>
          <a:xfrm>
            <a:off x="2722880" y="3687177"/>
            <a:ext cx="375920" cy="1432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Drop out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FC8BED9-F025-A9F8-5096-29C86ABEE94A}"/>
              </a:ext>
            </a:extLst>
          </p:cNvPr>
          <p:cNvSpPr/>
          <p:nvPr/>
        </p:nvSpPr>
        <p:spPr>
          <a:xfrm>
            <a:off x="4744719" y="1925320"/>
            <a:ext cx="467362" cy="24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LSTM(256)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2F02C6AF-6823-B55F-D4BB-B531B43B8706}"/>
              </a:ext>
            </a:extLst>
          </p:cNvPr>
          <p:cNvSpPr/>
          <p:nvPr/>
        </p:nvSpPr>
        <p:spPr>
          <a:xfrm>
            <a:off x="4130040" y="3276600"/>
            <a:ext cx="513081" cy="381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28C0609-5BAE-5020-76C5-120BF4D24A2D}"/>
              </a:ext>
            </a:extLst>
          </p:cNvPr>
          <p:cNvSpPr/>
          <p:nvPr/>
        </p:nvSpPr>
        <p:spPr>
          <a:xfrm>
            <a:off x="776988" y="730287"/>
            <a:ext cx="2692400" cy="276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Encoder(InceptionV3)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D23FA8B-51E3-882A-ADE9-81777BA41C53}"/>
              </a:ext>
            </a:extLst>
          </p:cNvPr>
          <p:cNvSpPr/>
          <p:nvPr/>
        </p:nvSpPr>
        <p:spPr>
          <a:xfrm>
            <a:off x="3295650" y="1468120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CF77C490-7991-F0FD-D61D-510DA0B1C327}"/>
              </a:ext>
            </a:extLst>
          </p:cNvPr>
          <p:cNvSpPr/>
          <p:nvPr/>
        </p:nvSpPr>
        <p:spPr>
          <a:xfrm>
            <a:off x="3783330" y="1468120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1823D38-47D8-00AE-CDB7-26D0B252218E}"/>
              </a:ext>
            </a:extLst>
          </p:cNvPr>
          <p:cNvSpPr/>
          <p:nvPr/>
        </p:nvSpPr>
        <p:spPr>
          <a:xfrm>
            <a:off x="3313430" y="1813560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256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529C790A-BC7F-6CB2-072F-A726F73A4BB2}"/>
              </a:ext>
            </a:extLst>
          </p:cNvPr>
          <p:cNvSpPr/>
          <p:nvPr/>
        </p:nvSpPr>
        <p:spPr>
          <a:xfrm>
            <a:off x="3395979" y="2611120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02CEDEF9-94AD-A95D-DDAF-7A2B906922A0}"/>
              </a:ext>
            </a:extLst>
          </p:cNvPr>
          <p:cNvSpPr/>
          <p:nvPr/>
        </p:nvSpPr>
        <p:spPr>
          <a:xfrm>
            <a:off x="3262628" y="3693527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A341F281-6D35-25CB-6EF6-4506F4A2B1B8}"/>
              </a:ext>
            </a:extLst>
          </p:cNvPr>
          <p:cNvSpPr/>
          <p:nvPr/>
        </p:nvSpPr>
        <p:spPr>
          <a:xfrm>
            <a:off x="3750308" y="3693527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C3740C-D47E-8EC9-E2C0-6975FA51005C}"/>
              </a:ext>
            </a:extLst>
          </p:cNvPr>
          <p:cNvSpPr/>
          <p:nvPr/>
        </p:nvSpPr>
        <p:spPr>
          <a:xfrm>
            <a:off x="3280408" y="4038967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256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BC0A0183-525A-C8D2-25B9-2BDAD2036058}"/>
              </a:ext>
            </a:extLst>
          </p:cNvPr>
          <p:cNvSpPr/>
          <p:nvPr/>
        </p:nvSpPr>
        <p:spPr>
          <a:xfrm>
            <a:off x="3362957" y="4836527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407E244-13CF-EDB3-2116-6439404656F0}"/>
              </a:ext>
            </a:extLst>
          </p:cNvPr>
          <p:cNvSpPr/>
          <p:nvPr/>
        </p:nvSpPr>
        <p:spPr>
          <a:xfrm>
            <a:off x="4643121" y="1102360"/>
            <a:ext cx="3251198" cy="39624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40B679D-678B-4817-AEDF-C6AE6A11FAD0}"/>
              </a:ext>
            </a:extLst>
          </p:cNvPr>
          <p:cNvSpPr/>
          <p:nvPr/>
        </p:nvSpPr>
        <p:spPr>
          <a:xfrm>
            <a:off x="5867401" y="1925320"/>
            <a:ext cx="467362" cy="24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Dense(256)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FFA8ECB-29F8-C67A-BF30-E4E7C7D5DC07}"/>
              </a:ext>
            </a:extLst>
          </p:cNvPr>
          <p:cNvSpPr/>
          <p:nvPr/>
        </p:nvSpPr>
        <p:spPr>
          <a:xfrm>
            <a:off x="5346701" y="3083560"/>
            <a:ext cx="513081" cy="381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1C841543-0E8A-A846-8E79-FF708B311C4B}"/>
              </a:ext>
            </a:extLst>
          </p:cNvPr>
          <p:cNvSpPr/>
          <p:nvPr/>
        </p:nvSpPr>
        <p:spPr>
          <a:xfrm>
            <a:off x="6414763" y="2929890"/>
            <a:ext cx="513081" cy="381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DE59876-31C5-BA17-84FC-9C3793138D3D}"/>
              </a:ext>
            </a:extLst>
          </p:cNvPr>
          <p:cNvSpPr/>
          <p:nvPr/>
        </p:nvSpPr>
        <p:spPr>
          <a:xfrm>
            <a:off x="4831391" y="701093"/>
            <a:ext cx="2692400" cy="276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Decoder</a:t>
            </a:r>
          </a:p>
        </p:txBody>
      </p:sp>
      <p:pic>
        <p:nvPicPr>
          <p:cNvPr id="44" name="Picture 43" descr="Chart, histogram&#10;&#10;Description automatically generated">
            <a:extLst>
              <a:ext uri="{FF2B5EF4-FFF2-40B4-BE49-F238E27FC236}">
                <a16:creationId xmlns:a16="http://schemas.microsoft.com/office/drawing/2014/main" id="{27E2AA38-C032-5063-A9A9-7C4E98718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275" y="4612179"/>
            <a:ext cx="584516" cy="388969"/>
          </a:xfrm>
          <a:prstGeom prst="rect">
            <a:avLst/>
          </a:prstGeom>
        </p:spPr>
      </p:pic>
      <p:pic>
        <p:nvPicPr>
          <p:cNvPr id="45" name="Picture 44" descr="A close-up of a power line&#10;&#10;Description automatically generated with low confidence">
            <a:extLst>
              <a:ext uri="{FF2B5EF4-FFF2-40B4-BE49-F238E27FC236}">
                <a16:creationId xmlns:a16="http://schemas.microsoft.com/office/drawing/2014/main" id="{DEB9801B-137A-62EA-D0CB-E5B17A481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059" y="4594860"/>
            <a:ext cx="540704" cy="364431"/>
          </a:xfrm>
          <a:prstGeom prst="rect">
            <a:avLst/>
          </a:prstGeom>
        </p:spPr>
      </p:pic>
      <p:pic>
        <p:nvPicPr>
          <p:cNvPr id="46" name="Picture 45" descr="A close-up of a power line&#10;&#10;Description automatically generated with low confidence">
            <a:extLst>
              <a:ext uri="{FF2B5EF4-FFF2-40B4-BE49-F238E27FC236}">
                <a16:creationId xmlns:a16="http://schemas.microsoft.com/office/drawing/2014/main" id="{07BFB346-710C-1AB6-FF23-5927B4987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59" y="2909629"/>
            <a:ext cx="540704" cy="364431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32474693-7207-08F7-8F05-EF6653545B9F}"/>
              </a:ext>
            </a:extLst>
          </p:cNvPr>
          <p:cNvSpPr/>
          <p:nvPr/>
        </p:nvSpPr>
        <p:spPr>
          <a:xfrm>
            <a:off x="7029445" y="1916430"/>
            <a:ext cx="467362" cy="24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Dense(1652)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E199007-4CB1-344A-A25F-B5D486ED58C9}"/>
              </a:ext>
            </a:extLst>
          </p:cNvPr>
          <p:cNvSpPr/>
          <p:nvPr/>
        </p:nvSpPr>
        <p:spPr>
          <a:xfrm>
            <a:off x="2451100" y="2734310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err="1">
                <a:solidFill>
                  <a:schemeClr val="tx1"/>
                </a:solidFill>
              </a:rPr>
              <a:t>Relu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2100DA-B5E4-9032-EF75-F0F9B8D537BC}"/>
              </a:ext>
            </a:extLst>
          </p:cNvPr>
          <p:cNvSpPr/>
          <p:nvPr/>
        </p:nvSpPr>
        <p:spPr>
          <a:xfrm>
            <a:off x="5674201" y="4326890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err="1">
                <a:solidFill>
                  <a:schemeClr val="tx1"/>
                </a:solidFill>
              </a:rPr>
              <a:t>Relu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3AE212C-3829-C2DB-F8F1-0CF3474C1D45}"/>
              </a:ext>
            </a:extLst>
          </p:cNvPr>
          <p:cNvSpPr/>
          <p:nvPr/>
        </p:nvSpPr>
        <p:spPr>
          <a:xfrm>
            <a:off x="6740682" y="4339096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err="1">
                <a:solidFill>
                  <a:schemeClr val="tx1"/>
                </a:solidFill>
              </a:rPr>
              <a:t>Softmax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4F2AF9B-3885-20DE-86BD-7C2C81705D0C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Base model- Implementation using InceptionV3</a:t>
            </a:r>
            <a:endParaRPr lang="en-IN" sz="30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77EDC1E-07A1-23DE-A1CA-45F996BF4CA3}"/>
              </a:ext>
            </a:extLst>
          </p:cNvPr>
          <p:cNvSpPr/>
          <p:nvPr/>
        </p:nvSpPr>
        <p:spPr>
          <a:xfrm>
            <a:off x="65322" y="5562527"/>
            <a:ext cx="743116" cy="3549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</a:rPr>
              <a:t>Bleu score</a:t>
            </a:r>
            <a:endParaRPr lang="en-US" sz="1000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</p:txBody>
      </p:sp>
      <p:graphicFrame>
        <p:nvGraphicFramePr>
          <p:cNvPr id="57" name="Table 65">
            <a:extLst>
              <a:ext uri="{FF2B5EF4-FFF2-40B4-BE49-F238E27FC236}">
                <a16:creationId xmlns:a16="http://schemas.microsoft.com/office/drawing/2014/main" id="{937B75CB-E4D1-94C6-5AF7-4DC4C09B8C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615123"/>
              </p:ext>
            </p:extLst>
          </p:nvPr>
        </p:nvGraphicFramePr>
        <p:xfrm>
          <a:off x="1330958" y="5476167"/>
          <a:ext cx="5430522" cy="91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0174">
                  <a:extLst>
                    <a:ext uri="{9D8B030D-6E8A-4147-A177-3AD203B41FA5}">
                      <a16:colId xmlns:a16="http://schemas.microsoft.com/office/drawing/2014/main" val="2055960560"/>
                    </a:ext>
                  </a:extLst>
                </a:gridCol>
                <a:gridCol w="1810174">
                  <a:extLst>
                    <a:ext uri="{9D8B030D-6E8A-4147-A177-3AD203B41FA5}">
                      <a16:colId xmlns:a16="http://schemas.microsoft.com/office/drawing/2014/main" val="288332025"/>
                    </a:ext>
                  </a:extLst>
                </a:gridCol>
                <a:gridCol w="1810174">
                  <a:extLst>
                    <a:ext uri="{9D8B030D-6E8A-4147-A177-3AD203B41FA5}">
                      <a16:colId xmlns:a16="http://schemas.microsoft.com/office/drawing/2014/main" val="42573042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No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Average BLEU Score (&gt;=0.1)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#BLEU Score (&lt;0.1)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470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46(0.21)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204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910596"/>
                  </a:ext>
                </a:extLst>
              </a:tr>
            </a:tbl>
          </a:graphicData>
        </a:graphic>
      </p:graphicFrame>
      <p:sp>
        <p:nvSpPr>
          <p:cNvPr id="56" name="Rectangle 55">
            <a:extLst>
              <a:ext uri="{FF2B5EF4-FFF2-40B4-BE49-F238E27FC236}">
                <a16:creationId xmlns:a16="http://schemas.microsoft.com/office/drawing/2014/main" id="{57249F15-9307-670E-81F1-1A8CC865301C}"/>
              </a:ext>
            </a:extLst>
          </p:cNvPr>
          <p:cNvSpPr/>
          <p:nvPr/>
        </p:nvSpPr>
        <p:spPr>
          <a:xfrm>
            <a:off x="8114999" y="3302459"/>
            <a:ext cx="3862237" cy="390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Loss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- Cross Entropy</a:t>
            </a: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Optimizer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- Adam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201EFFD-2425-06EE-B294-75EF83011DFA}"/>
              </a:ext>
            </a:extLst>
          </p:cNvPr>
          <p:cNvSpPr/>
          <p:nvPr/>
        </p:nvSpPr>
        <p:spPr>
          <a:xfrm>
            <a:off x="8096024" y="3756970"/>
            <a:ext cx="3862237" cy="390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Epochs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–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45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Learning rate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– 0.0001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4D8A4CC-2023-EC27-60CE-DC7F3AA96270}"/>
              </a:ext>
            </a:extLst>
          </p:cNvPr>
          <p:cNvSpPr/>
          <p:nvPr/>
        </p:nvSpPr>
        <p:spPr>
          <a:xfrm>
            <a:off x="8096024" y="4223112"/>
            <a:ext cx="3862237" cy="390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Efficacy Measurement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– BLEU ( Trigram)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C9D37E0F-6E85-309C-EAF7-6B229C2C9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101" y="716111"/>
            <a:ext cx="3776123" cy="265564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7E139317-B8A5-8793-8AF0-7CD01FC1A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024" y="4730439"/>
            <a:ext cx="3854842" cy="1724536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CB4568EA-1049-6AC6-E0E8-6223F9B94F37}"/>
              </a:ext>
            </a:extLst>
          </p:cNvPr>
          <p:cNvSpPr/>
          <p:nvPr/>
        </p:nvSpPr>
        <p:spPr>
          <a:xfrm>
            <a:off x="116839" y="3413989"/>
            <a:ext cx="3891281" cy="178793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875992B-20D7-4153-BE43-9EAA5A729C83}"/>
              </a:ext>
            </a:extLst>
          </p:cNvPr>
          <p:cNvSpPr/>
          <p:nvPr/>
        </p:nvSpPr>
        <p:spPr>
          <a:xfrm>
            <a:off x="1076518" y="3424562"/>
            <a:ext cx="2259771" cy="30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Word Embedding(Glove)</a:t>
            </a:r>
          </a:p>
        </p:txBody>
      </p:sp>
    </p:spTree>
    <p:extLst>
      <p:ext uri="{BB962C8B-B14F-4D97-AF65-F5344CB8AC3E}">
        <p14:creationId xmlns:p14="http://schemas.microsoft.com/office/powerpoint/2010/main" val="4159852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231CEF-9F62-02F3-AAAC-8A17421258CC}"/>
              </a:ext>
            </a:extLst>
          </p:cNvPr>
          <p:cNvSpPr/>
          <p:nvPr/>
        </p:nvSpPr>
        <p:spPr>
          <a:xfrm>
            <a:off x="1427479" y="1249680"/>
            <a:ext cx="375920" cy="153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ResNet50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38B1EE-1CB5-F2A5-9848-D14211668C88}"/>
              </a:ext>
            </a:extLst>
          </p:cNvPr>
          <p:cNvSpPr/>
          <p:nvPr/>
        </p:nvSpPr>
        <p:spPr>
          <a:xfrm>
            <a:off x="314960" y="1249680"/>
            <a:ext cx="375920" cy="153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Flickr8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619B39FB-4D9F-9150-DEE7-600579A4DA80}"/>
              </a:ext>
            </a:extLst>
          </p:cNvPr>
          <p:cNvSpPr/>
          <p:nvPr/>
        </p:nvSpPr>
        <p:spPr>
          <a:xfrm>
            <a:off x="731520" y="1351280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A6891325-075F-8980-6982-0E7EE41885A9}"/>
              </a:ext>
            </a:extLst>
          </p:cNvPr>
          <p:cNvSpPr/>
          <p:nvPr/>
        </p:nvSpPr>
        <p:spPr>
          <a:xfrm>
            <a:off x="1219200" y="1351280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ACE77C-2B7D-104D-B5A4-571FEAA4CD0F}"/>
              </a:ext>
            </a:extLst>
          </p:cNvPr>
          <p:cNvSpPr/>
          <p:nvPr/>
        </p:nvSpPr>
        <p:spPr>
          <a:xfrm>
            <a:off x="749300" y="1696720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229,229,3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857092F-6C4C-28CA-AB5A-06E84F8A5470}"/>
              </a:ext>
            </a:extLst>
          </p:cNvPr>
          <p:cNvSpPr/>
          <p:nvPr/>
        </p:nvSpPr>
        <p:spPr>
          <a:xfrm>
            <a:off x="831849" y="2494280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2FB894-2FBD-A078-3E7E-4E87D709437A}"/>
              </a:ext>
            </a:extLst>
          </p:cNvPr>
          <p:cNvSpPr/>
          <p:nvPr/>
        </p:nvSpPr>
        <p:spPr>
          <a:xfrm>
            <a:off x="509904" y="2683510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Image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6B50B8CE-E0C7-2CFD-AE33-A1B7BFD9BF12}"/>
              </a:ext>
            </a:extLst>
          </p:cNvPr>
          <p:cNvSpPr/>
          <p:nvPr/>
        </p:nvSpPr>
        <p:spPr>
          <a:xfrm>
            <a:off x="1889760" y="1310640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C3D15715-72BA-03D4-5002-9E8B7357DC09}"/>
              </a:ext>
            </a:extLst>
          </p:cNvPr>
          <p:cNvSpPr/>
          <p:nvPr/>
        </p:nvSpPr>
        <p:spPr>
          <a:xfrm>
            <a:off x="2377440" y="1310640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994789-42CE-F4C0-BB6C-51E418F3CB81}"/>
              </a:ext>
            </a:extLst>
          </p:cNvPr>
          <p:cNvSpPr/>
          <p:nvPr/>
        </p:nvSpPr>
        <p:spPr>
          <a:xfrm>
            <a:off x="1907540" y="1656080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2048,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6B40935-0E43-AE0F-B902-260ADD3E284D}"/>
              </a:ext>
            </a:extLst>
          </p:cNvPr>
          <p:cNvSpPr/>
          <p:nvPr/>
        </p:nvSpPr>
        <p:spPr>
          <a:xfrm>
            <a:off x="1990089" y="2453640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985C28-E3DE-A532-93A2-0E1251329B0E}"/>
              </a:ext>
            </a:extLst>
          </p:cNvPr>
          <p:cNvSpPr/>
          <p:nvPr/>
        </p:nvSpPr>
        <p:spPr>
          <a:xfrm>
            <a:off x="1437639" y="3693732"/>
            <a:ext cx="375920" cy="14338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Glove Word Embedding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F80F54BB-B54A-B5F5-B54B-95458A4DE6A3}"/>
              </a:ext>
            </a:extLst>
          </p:cNvPr>
          <p:cNvSpPr/>
          <p:nvPr/>
        </p:nvSpPr>
        <p:spPr>
          <a:xfrm>
            <a:off x="1899920" y="3813447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1F9C04F6-0AB5-BA75-C33F-D5A44C041385}"/>
              </a:ext>
            </a:extLst>
          </p:cNvPr>
          <p:cNvSpPr/>
          <p:nvPr/>
        </p:nvSpPr>
        <p:spPr>
          <a:xfrm>
            <a:off x="2387600" y="3813447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AC7190-3F21-D215-51D0-18B0F3245160}"/>
              </a:ext>
            </a:extLst>
          </p:cNvPr>
          <p:cNvSpPr/>
          <p:nvPr/>
        </p:nvSpPr>
        <p:spPr>
          <a:xfrm>
            <a:off x="1917700" y="4158887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1652, 200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597248B5-FC95-C7D6-4AE8-85CCB762FAAD}"/>
              </a:ext>
            </a:extLst>
          </p:cNvPr>
          <p:cNvSpPr/>
          <p:nvPr/>
        </p:nvSpPr>
        <p:spPr>
          <a:xfrm>
            <a:off x="2000249" y="4956447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508BE0-0CDF-F7E6-84B5-7A4E5E349569}"/>
              </a:ext>
            </a:extLst>
          </p:cNvPr>
          <p:cNvSpPr/>
          <p:nvPr/>
        </p:nvSpPr>
        <p:spPr>
          <a:xfrm>
            <a:off x="314960" y="3693732"/>
            <a:ext cx="375920" cy="14338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Caption Data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C04709E3-EB0E-07BF-53E8-6314A0B55BBC}"/>
              </a:ext>
            </a:extLst>
          </p:cNvPr>
          <p:cNvSpPr/>
          <p:nvPr/>
        </p:nvSpPr>
        <p:spPr>
          <a:xfrm>
            <a:off x="855978" y="4891677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45C04CD-30B2-B4FA-56D7-9FBB477DAF54}"/>
              </a:ext>
            </a:extLst>
          </p:cNvPr>
          <p:cNvSpPr/>
          <p:nvPr/>
        </p:nvSpPr>
        <p:spPr>
          <a:xfrm>
            <a:off x="671827" y="4153172"/>
            <a:ext cx="741681" cy="346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34 word Max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92D8CD-0C33-6570-647A-3F4290F2C671}"/>
              </a:ext>
            </a:extLst>
          </p:cNvPr>
          <p:cNvSpPr/>
          <p:nvPr/>
        </p:nvSpPr>
        <p:spPr>
          <a:xfrm>
            <a:off x="681354" y="4562112"/>
            <a:ext cx="741681" cy="346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1652 &gt;10 rep words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C144129-63EB-19A3-30FD-BFBE96502F99}"/>
              </a:ext>
            </a:extLst>
          </p:cNvPr>
          <p:cNvSpPr/>
          <p:nvPr/>
        </p:nvSpPr>
        <p:spPr>
          <a:xfrm>
            <a:off x="2753360" y="1249680"/>
            <a:ext cx="375920" cy="153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Drop out+ Dense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048A02D-5AF3-131B-56B0-1C8E74A438C4}"/>
              </a:ext>
            </a:extLst>
          </p:cNvPr>
          <p:cNvSpPr/>
          <p:nvPr/>
        </p:nvSpPr>
        <p:spPr>
          <a:xfrm>
            <a:off x="116839" y="1107440"/>
            <a:ext cx="3891281" cy="223266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CD7BE2-BC40-5156-FD87-18EAD9DF1BB5}"/>
              </a:ext>
            </a:extLst>
          </p:cNvPr>
          <p:cNvSpPr/>
          <p:nvPr/>
        </p:nvSpPr>
        <p:spPr>
          <a:xfrm>
            <a:off x="2722880" y="3693732"/>
            <a:ext cx="375920" cy="1432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Drop out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C7713A7-DEA5-89E0-5880-244DB2E5B249}"/>
              </a:ext>
            </a:extLst>
          </p:cNvPr>
          <p:cNvSpPr/>
          <p:nvPr/>
        </p:nvSpPr>
        <p:spPr>
          <a:xfrm>
            <a:off x="4744719" y="1925320"/>
            <a:ext cx="467362" cy="24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LSTM(256)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FDA8150F-D049-97AC-6A11-9C62A8F3768D}"/>
              </a:ext>
            </a:extLst>
          </p:cNvPr>
          <p:cNvSpPr/>
          <p:nvPr/>
        </p:nvSpPr>
        <p:spPr>
          <a:xfrm>
            <a:off x="4130040" y="3276600"/>
            <a:ext cx="513081" cy="381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A71FC77-E442-1318-8C69-79FA76F61AAE}"/>
              </a:ext>
            </a:extLst>
          </p:cNvPr>
          <p:cNvSpPr/>
          <p:nvPr/>
        </p:nvSpPr>
        <p:spPr>
          <a:xfrm>
            <a:off x="671827" y="686026"/>
            <a:ext cx="2692400" cy="276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Encoder(ResNet50)</a:t>
            </a:r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378EBF52-699D-ADCF-4845-311196E18C48}"/>
              </a:ext>
            </a:extLst>
          </p:cNvPr>
          <p:cNvSpPr/>
          <p:nvPr/>
        </p:nvSpPr>
        <p:spPr>
          <a:xfrm>
            <a:off x="3295650" y="1468120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9D55CC30-1210-83AA-10BB-C924F5237EB8}"/>
              </a:ext>
            </a:extLst>
          </p:cNvPr>
          <p:cNvSpPr/>
          <p:nvPr/>
        </p:nvSpPr>
        <p:spPr>
          <a:xfrm>
            <a:off x="3783330" y="1468120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4ECBA8E-8383-CA37-B265-9C60D31E16BF}"/>
              </a:ext>
            </a:extLst>
          </p:cNvPr>
          <p:cNvSpPr/>
          <p:nvPr/>
        </p:nvSpPr>
        <p:spPr>
          <a:xfrm>
            <a:off x="3313430" y="1813560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256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1BA845EE-7F67-3410-B118-6616F62953D1}"/>
              </a:ext>
            </a:extLst>
          </p:cNvPr>
          <p:cNvSpPr/>
          <p:nvPr/>
        </p:nvSpPr>
        <p:spPr>
          <a:xfrm>
            <a:off x="3395979" y="2611120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F95D9F78-36DA-9743-B67C-831FD99B5572}"/>
              </a:ext>
            </a:extLst>
          </p:cNvPr>
          <p:cNvSpPr/>
          <p:nvPr/>
        </p:nvSpPr>
        <p:spPr>
          <a:xfrm>
            <a:off x="3262628" y="3758837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ACE993A8-769E-8813-F561-65F318D768FB}"/>
              </a:ext>
            </a:extLst>
          </p:cNvPr>
          <p:cNvSpPr/>
          <p:nvPr/>
        </p:nvSpPr>
        <p:spPr>
          <a:xfrm>
            <a:off x="3750308" y="3758837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398BD42-0D8D-C6C3-294F-0ED7740A9FB1}"/>
              </a:ext>
            </a:extLst>
          </p:cNvPr>
          <p:cNvSpPr/>
          <p:nvPr/>
        </p:nvSpPr>
        <p:spPr>
          <a:xfrm>
            <a:off x="3280408" y="4104277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256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D041C268-1A26-5954-7E18-C9AE12CC824E}"/>
              </a:ext>
            </a:extLst>
          </p:cNvPr>
          <p:cNvSpPr/>
          <p:nvPr/>
        </p:nvSpPr>
        <p:spPr>
          <a:xfrm>
            <a:off x="3362957" y="4901837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2774BB6-E632-4451-192F-1424DF2DF86A}"/>
              </a:ext>
            </a:extLst>
          </p:cNvPr>
          <p:cNvSpPr/>
          <p:nvPr/>
        </p:nvSpPr>
        <p:spPr>
          <a:xfrm>
            <a:off x="4643121" y="1102360"/>
            <a:ext cx="3251198" cy="39624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03BAB8B-CF0B-A4F8-E7EA-8353F04191C6}"/>
              </a:ext>
            </a:extLst>
          </p:cNvPr>
          <p:cNvSpPr/>
          <p:nvPr/>
        </p:nvSpPr>
        <p:spPr>
          <a:xfrm>
            <a:off x="5867401" y="1925320"/>
            <a:ext cx="467362" cy="24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Dense(256)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40B31DA0-E7CF-6879-F26B-5BF78F2FD5CA}"/>
              </a:ext>
            </a:extLst>
          </p:cNvPr>
          <p:cNvSpPr/>
          <p:nvPr/>
        </p:nvSpPr>
        <p:spPr>
          <a:xfrm>
            <a:off x="5346701" y="3083560"/>
            <a:ext cx="513081" cy="381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FD3D7E80-9CFF-8F46-282F-C386CED283D7}"/>
              </a:ext>
            </a:extLst>
          </p:cNvPr>
          <p:cNvSpPr/>
          <p:nvPr/>
        </p:nvSpPr>
        <p:spPr>
          <a:xfrm>
            <a:off x="6414763" y="2929890"/>
            <a:ext cx="513081" cy="381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E8FB07-A900-D4CE-8EFB-9A37DF35EB83}"/>
              </a:ext>
            </a:extLst>
          </p:cNvPr>
          <p:cNvSpPr/>
          <p:nvPr/>
        </p:nvSpPr>
        <p:spPr>
          <a:xfrm>
            <a:off x="4950458" y="712009"/>
            <a:ext cx="2692400" cy="276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Decoder</a:t>
            </a:r>
          </a:p>
        </p:txBody>
      </p:sp>
      <p:pic>
        <p:nvPicPr>
          <p:cNvPr id="50" name="Picture 49" descr="Chart, histogram&#10;&#10;Description automatically generated">
            <a:extLst>
              <a:ext uri="{FF2B5EF4-FFF2-40B4-BE49-F238E27FC236}">
                <a16:creationId xmlns:a16="http://schemas.microsoft.com/office/drawing/2014/main" id="{67EBEB32-2AD2-80D1-FB88-77B8E7FF3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301" y="4537535"/>
            <a:ext cx="584516" cy="388969"/>
          </a:xfrm>
          <a:prstGeom prst="rect">
            <a:avLst/>
          </a:prstGeom>
        </p:spPr>
      </p:pic>
      <p:pic>
        <p:nvPicPr>
          <p:cNvPr id="52" name="Picture 51" descr="A close-up of a power line&#10;&#10;Description automatically generated with low confidence">
            <a:extLst>
              <a:ext uri="{FF2B5EF4-FFF2-40B4-BE49-F238E27FC236}">
                <a16:creationId xmlns:a16="http://schemas.microsoft.com/office/drawing/2014/main" id="{19115622-96AF-3F20-0D3D-0FFBD2A57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059" y="4594860"/>
            <a:ext cx="540704" cy="364431"/>
          </a:xfrm>
          <a:prstGeom prst="rect">
            <a:avLst/>
          </a:prstGeom>
        </p:spPr>
      </p:pic>
      <p:pic>
        <p:nvPicPr>
          <p:cNvPr id="53" name="Picture 52" descr="A close-up of a power line&#10;&#10;Description automatically generated with low confidence">
            <a:extLst>
              <a:ext uri="{FF2B5EF4-FFF2-40B4-BE49-F238E27FC236}">
                <a16:creationId xmlns:a16="http://schemas.microsoft.com/office/drawing/2014/main" id="{1C5E369F-4EEC-885E-441F-297E45991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59" y="2909629"/>
            <a:ext cx="540704" cy="364431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60176D03-09EC-31EE-AE6C-B74BECCE83B6}"/>
              </a:ext>
            </a:extLst>
          </p:cNvPr>
          <p:cNvSpPr/>
          <p:nvPr/>
        </p:nvSpPr>
        <p:spPr>
          <a:xfrm>
            <a:off x="7029445" y="1916430"/>
            <a:ext cx="467362" cy="24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Dense(1652)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B5E604A-AFB8-B1A1-C650-BEEF6FA10B2F}"/>
              </a:ext>
            </a:extLst>
          </p:cNvPr>
          <p:cNvSpPr/>
          <p:nvPr/>
        </p:nvSpPr>
        <p:spPr>
          <a:xfrm>
            <a:off x="2451100" y="2734310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err="1">
                <a:solidFill>
                  <a:schemeClr val="tx1"/>
                </a:solidFill>
              </a:rPr>
              <a:t>Relu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90A6E72-B47B-2C17-6061-4B081506801D}"/>
              </a:ext>
            </a:extLst>
          </p:cNvPr>
          <p:cNvSpPr/>
          <p:nvPr/>
        </p:nvSpPr>
        <p:spPr>
          <a:xfrm>
            <a:off x="5674201" y="4326890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err="1">
                <a:solidFill>
                  <a:schemeClr val="tx1"/>
                </a:solidFill>
              </a:rPr>
              <a:t>Relu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CC01FDF-AFCE-86AC-4F50-4CBC5FB7B415}"/>
              </a:ext>
            </a:extLst>
          </p:cNvPr>
          <p:cNvSpPr/>
          <p:nvPr/>
        </p:nvSpPr>
        <p:spPr>
          <a:xfrm>
            <a:off x="6740682" y="4376420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err="1">
                <a:solidFill>
                  <a:schemeClr val="tx1"/>
                </a:solidFill>
              </a:rPr>
              <a:t>Softmax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D7CF640-8CD9-B7CB-83CC-FB4015523CFE}"/>
              </a:ext>
            </a:extLst>
          </p:cNvPr>
          <p:cNvSpPr/>
          <p:nvPr/>
        </p:nvSpPr>
        <p:spPr>
          <a:xfrm>
            <a:off x="205445" y="42928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Base model- Implementation using ResNet50</a:t>
            </a:r>
            <a:endParaRPr lang="en-IN" sz="30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5C9E156-7050-7C98-8C00-9392C6C36AD9}"/>
              </a:ext>
            </a:extLst>
          </p:cNvPr>
          <p:cNvSpPr/>
          <p:nvPr/>
        </p:nvSpPr>
        <p:spPr>
          <a:xfrm>
            <a:off x="8114999" y="3302459"/>
            <a:ext cx="3862237" cy="390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Loss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- Cross Entropy</a:t>
            </a: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Optimizer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- Adam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8B8266D-6380-5856-C79B-A7CE5D0328E0}"/>
              </a:ext>
            </a:extLst>
          </p:cNvPr>
          <p:cNvSpPr/>
          <p:nvPr/>
        </p:nvSpPr>
        <p:spPr>
          <a:xfrm>
            <a:off x="8096024" y="3756970"/>
            <a:ext cx="3862237" cy="390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Epochs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–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45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Learning rate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– 0.0001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6E22D0D-CB83-24B2-1B16-7F787C933C88}"/>
              </a:ext>
            </a:extLst>
          </p:cNvPr>
          <p:cNvSpPr/>
          <p:nvPr/>
        </p:nvSpPr>
        <p:spPr>
          <a:xfrm>
            <a:off x="8096024" y="4223112"/>
            <a:ext cx="3862237" cy="390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Efficacy Measurement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– BLEU ( Trigram)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A5F3A14-7F64-BA9B-0435-2F55FFBE28A9}"/>
              </a:ext>
            </a:extLst>
          </p:cNvPr>
          <p:cNvSpPr/>
          <p:nvPr/>
        </p:nvSpPr>
        <p:spPr>
          <a:xfrm>
            <a:off x="241134" y="5442742"/>
            <a:ext cx="743116" cy="3549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</a:rPr>
              <a:t>Bleu score</a:t>
            </a:r>
            <a:endParaRPr lang="en-US" sz="1000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</p:txBody>
      </p:sp>
      <p:graphicFrame>
        <p:nvGraphicFramePr>
          <p:cNvPr id="65" name="Table 65">
            <a:extLst>
              <a:ext uri="{FF2B5EF4-FFF2-40B4-BE49-F238E27FC236}">
                <a16:creationId xmlns:a16="http://schemas.microsoft.com/office/drawing/2014/main" id="{744B69CF-886F-584A-C6A3-4A1D21548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399379"/>
              </p:ext>
            </p:extLst>
          </p:nvPr>
        </p:nvGraphicFramePr>
        <p:xfrm>
          <a:off x="1330958" y="5373527"/>
          <a:ext cx="5430522" cy="91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0174">
                  <a:extLst>
                    <a:ext uri="{9D8B030D-6E8A-4147-A177-3AD203B41FA5}">
                      <a16:colId xmlns:a16="http://schemas.microsoft.com/office/drawing/2014/main" val="2055960560"/>
                    </a:ext>
                  </a:extLst>
                </a:gridCol>
                <a:gridCol w="1810174">
                  <a:extLst>
                    <a:ext uri="{9D8B030D-6E8A-4147-A177-3AD203B41FA5}">
                      <a16:colId xmlns:a16="http://schemas.microsoft.com/office/drawing/2014/main" val="288332025"/>
                    </a:ext>
                  </a:extLst>
                </a:gridCol>
                <a:gridCol w="1810174">
                  <a:extLst>
                    <a:ext uri="{9D8B030D-6E8A-4147-A177-3AD203B41FA5}">
                      <a16:colId xmlns:a16="http://schemas.microsoft.com/office/drawing/2014/main" val="42573042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No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500">
                          <a:solidFill>
                            <a:schemeClr val="tx1"/>
                          </a:solidFill>
                        </a:rPr>
                        <a:t>Average BLEU Score (&gt;=0.1)</a:t>
                      </a:r>
                      <a:endParaRPr lang="en-IN" sz="15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# BLEU Score (&lt;0.1)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470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61(0.287)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189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910596"/>
                  </a:ext>
                </a:extLst>
              </a:tr>
            </a:tbl>
          </a:graphicData>
        </a:graphic>
      </p:graphicFrame>
      <p:pic>
        <p:nvPicPr>
          <p:cNvPr id="63" name="Picture 62">
            <a:extLst>
              <a:ext uri="{FF2B5EF4-FFF2-40B4-BE49-F238E27FC236}">
                <a16:creationId xmlns:a16="http://schemas.microsoft.com/office/drawing/2014/main" id="{E7C1AE2C-BCD3-31C4-75C8-594352E79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101" y="716111"/>
            <a:ext cx="3776123" cy="2655647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BD64AA25-5426-9DBD-2875-888149DB445B}"/>
              </a:ext>
            </a:extLst>
          </p:cNvPr>
          <p:cNvSpPr/>
          <p:nvPr/>
        </p:nvSpPr>
        <p:spPr>
          <a:xfrm>
            <a:off x="1426211" y="1249680"/>
            <a:ext cx="375920" cy="153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ResNet50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EFD2897-0D69-89B4-F7C8-9DC883360D6A}"/>
              </a:ext>
            </a:extLst>
          </p:cNvPr>
          <p:cNvSpPr/>
          <p:nvPr/>
        </p:nvSpPr>
        <p:spPr>
          <a:xfrm>
            <a:off x="313692" y="1249680"/>
            <a:ext cx="375920" cy="153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Flickr8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09F1D36-06D9-B1E6-1505-23E8B321C0B8}"/>
              </a:ext>
            </a:extLst>
          </p:cNvPr>
          <p:cNvSpPr/>
          <p:nvPr/>
        </p:nvSpPr>
        <p:spPr>
          <a:xfrm>
            <a:off x="2751295" y="1249680"/>
            <a:ext cx="375920" cy="1432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Drop out+ Dense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DA8D11B-1D78-4218-0C90-0586CBF3F452}"/>
              </a:ext>
            </a:extLst>
          </p:cNvPr>
          <p:cNvSpPr/>
          <p:nvPr/>
        </p:nvSpPr>
        <p:spPr>
          <a:xfrm>
            <a:off x="1424941" y="1249680"/>
            <a:ext cx="375920" cy="1539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ResNet50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AA79220-3583-8700-8A62-B3D8D0E30AD3}"/>
              </a:ext>
            </a:extLst>
          </p:cNvPr>
          <p:cNvSpPr/>
          <p:nvPr/>
        </p:nvSpPr>
        <p:spPr>
          <a:xfrm>
            <a:off x="312422" y="1249680"/>
            <a:ext cx="375920" cy="1539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Flickr8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A182756D-D5C7-5CD9-097A-5F0F4FF23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8406" y="4658333"/>
            <a:ext cx="3888830" cy="1799751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C5C84469-6379-FB30-BAD6-2983A22900DC}"/>
              </a:ext>
            </a:extLst>
          </p:cNvPr>
          <p:cNvSpPr/>
          <p:nvPr/>
        </p:nvSpPr>
        <p:spPr>
          <a:xfrm>
            <a:off x="116839" y="3413989"/>
            <a:ext cx="3891281" cy="178793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8DF16C-9C6E-0638-179A-638BE4EE6ED3}"/>
              </a:ext>
            </a:extLst>
          </p:cNvPr>
          <p:cNvSpPr/>
          <p:nvPr/>
        </p:nvSpPr>
        <p:spPr>
          <a:xfrm>
            <a:off x="1076518" y="3424562"/>
            <a:ext cx="2259771" cy="30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Word Embedding(Glove)</a:t>
            </a:r>
          </a:p>
        </p:txBody>
      </p:sp>
    </p:spTree>
    <p:extLst>
      <p:ext uri="{BB962C8B-B14F-4D97-AF65-F5344CB8AC3E}">
        <p14:creationId xmlns:p14="http://schemas.microsoft.com/office/powerpoint/2010/main" val="211824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33F138-C2AC-552D-DB10-9BDF814B3820}"/>
              </a:ext>
            </a:extLst>
          </p:cNvPr>
          <p:cNvSpPr/>
          <p:nvPr/>
        </p:nvSpPr>
        <p:spPr>
          <a:xfrm>
            <a:off x="205445" y="42928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Output captions – Base Model(LSTM)</a:t>
            </a:r>
            <a:endParaRPr lang="en-IN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7B396C-77D3-0CA4-8197-F5A699A48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43" y="1727334"/>
            <a:ext cx="2675630" cy="16843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A13F4B-4DE4-BE9C-199D-662778F80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721" y="1545349"/>
            <a:ext cx="2537921" cy="2138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C72979-5C86-C833-D04E-7DE7B995F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03" y="3769386"/>
            <a:ext cx="2248679" cy="16028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2F9EE39-995B-2A59-FB43-D1420CC80C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5192" y="1888240"/>
            <a:ext cx="2652044" cy="21593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BC741D-1297-4CD8-ECED-3AD66D974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9736" y="3853687"/>
            <a:ext cx="3546164" cy="20883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E2994F-6E6F-6162-C9D1-43AC16DEF8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0282" y="2058028"/>
            <a:ext cx="3612979" cy="16258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B66363-3DAA-77D4-53E6-0A13677681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5943" y="4278106"/>
            <a:ext cx="2847554" cy="17724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C46017-280B-86C6-5538-BB01D0A48C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8625" y="3762307"/>
            <a:ext cx="2408416" cy="206326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A468D-AFA1-F89B-1D56-A5CCC05B3624}"/>
              </a:ext>
            </a:extLst>
          </p:cNvPr>
          <p:cNvCxnSpPr>
            <a:cxnSpLocks/>
          </p:cNvCxnSpPr>
          <p:nvPr/>
        </p:nvCxnSpPr>
        <p:spPr>
          <a:xfrm>
            <a:off x="5329614" y="828216"/>
            <a:ext cx="0" cy="605094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564E6AD-B396-AD59-5FF6-E955181387BD}"/>
              </a:ext>
            </a:extLst>
          </p:cNvPr>
          <p:cNvSpPr/>
          <p:nvPr/>
        </p:nvSpPr>
        <p:spPr>
          <a:xfrm>
            <a:off x="830424" y="776870"/>
            <a:ext cx="2855166" cy="291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Inception V3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43CE72-B727-546B-D246-0F88B2E6A40C}"/>
              </a:ext>
            </a:extLst>
          </p:cNvPr>
          <p:cNvSpPr/>
          <p:nvPr/>
        </p:nvSpPr>
        <p:spPr>
          <a:xfrm>
            <a:off x="7406771" y="797877"/>
            <a:ext cx="2855166" cy="291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Resnet50</a:t>
            </a:r>
          </a:p>
        </p:txBody>
      </p:sp>
    </p:spTree>
    <p:extLst>
      <p:ext uri="{BB962C8B-B14F-4D97-AF65-F5344CB8AC3E}">
        <p14:creationId xmlns:p14="http://schemas.microsoft.com/office/powerpoint/2010/main" val="854808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239298C-3F6B-129B-0961-38B7361D1A57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dirty="0"/>
              <a:t>Attention – Automatic Image Captioning Based on ResNet50/VGG16, Attention and LSTM</a:t>
            </a:r>
            <a:endParaRPr lang="en-IN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E11FB9-DE88-9899-CF10-78EE8296E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71" y="1001614"/>
            <a:ext cx="6164548" cy="19936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6D04A63-9A06-5F85-6810-597099650444}"/>
              </a:ext>
            </a:extLst>
          </p:cNvPr>
          <p:cNvSpPr/>
          <p:nvPr/>
        </p:nvSpPr>
        <p:spPr>
          <a:xfrm>
            <a:off x="161372" y="780789"/>
            <a:ext cx="6375380" cy="269654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6D1C50-19DB-FAB6-8F86-E8B5EC2B7477}"/>
              </a:ext>
            </a:extLst>
          </p:cNvPr>
          <p:cNvSpPr/>
          <p:nvPr/>
        </p:nvSpPr>
        <p:spPr>
          <a:xfrm>
            <a:off x="7473453" y="780789"/>
            <a:ext cx="4530497" cy="269654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B078348-FA0F-E9ED-E60C-7C1C0A2ED341}"/>
              </a:ext>
            </a:extLst>
          </p:cNvPr>
          <p:cNvSpPr/>
          <p:nvPr/>
        </p:nvSpPr>
        <p:spPr>
          <a:xfrm>
            <a:off x="6769357" y="1912501"/>
            <a:ext cx="521079" cy="288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0323AB-AA51-DB8B-7282-073B3C8DC243}"/>
              </a:ext>
            </a:extLst>
          </p:cNvPr>
          <p:cNvSpPr/>
          <p:nvPr/>
        </p:nvSpPr>
        <p:spPr>
          <a:xfrm>
            <a:off x="2611943" y="3216079"/>
            <a:ext cx="2446193" cy="204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ResNet50(Encoder)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020ADC-B3A5-0C21-9A6B-2CB9D441F916}"/>
              </a:ext>
            </a:extLst>
          </p:cNvPr>
          <p:cNvSpPr/>
          <p:nvPr/>
        </p:nvSpPr>
        <p:spPr>
          <a:xfrm>
            <a:off x="9001583" y="3216079"/>
            <a:ext cx="1853706" cy="212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LSTM(Decoder)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CFD10B-4765-6127-3C7B-984003923ED0}"/>
              </a:ext>
            </a:extLst>
          </p:cNvPr>
          <p:cNvSpPr/>
          <p:nvPr/>
        </p:nvSpPr>
        <p:spPr>
          <a:xfrm>
            <a:off x="11631049" y="1335959"/>
            <a:ext cx="304355" cy="1441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Caption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07C2D3-62A7-FBC3-D605-7F2C4C8E9FD2}"/>
              </a:ext>
            </a:extLst>
          </p:cNvPr>
          <p:cNvSpPr/>
          <p:nvPr/>
        </p:nvSpPr>
        <p:spPr>
          <a:xfrm>
            <a:off x="202759" y="4156848"/>
            <a:ext cx="11761138" cy="2942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 i="0" u="none" strike="noStrike" baseline="0" dirty="0">
                <a:solidFill>
                  <a:srgbClr val="002060"/>
                </a:solidFill>
              </a:rPr>
              <a:t>AICRL is based end-to-end on a neural network consisting of a RESNET50 CNN followed by a language generating </a:t>
            </a:r>
            <a:r>
              <a:rPr lang="en-IN" sz="1400" i="0" u="none" strike="noStrike" baseline="0" dirty="0">
                <a:solidFill>
                  <a:srgbClr val="002060"/>
                </a:solidFill>
              </a:rPr>
              <a:t>RNN</a:t>
            </a:r>
            <a:endParaRPr lang="en-IN" sz="1400" dirty="0">
              <a:solidFill>
                <a:srgbClr val="00206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C92CE6-7DB0-7C6B-C76F-52546EE64693}"/>
              </a:ext>
            </a:extLst>
          </p:cNvPr>
          <p:cNvSpPr/>
          <p:nvPr/>
        </p:nvSpPr>
        <p:spPr>
          <a:xfrm>
            <a:off x="202759" y="4873119"/>
            <a:ext cx="11761138" cy="486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2060"/>
                </a:solidFill>
              </a:rPr>
              <a:t>Adding attention layer on ResNet50 significantly improved the description accuracy</a:t>
            </a:r>
            <a:endParaRPr lang="en-IN" sz="1400" dirty="0">
              <a:solidFill>
                <a:srgbClr val="00206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F5B973-74FD-F42C-63AB-59C004CD36C3}"/>
              </a:ext>
            </a:extLst>
          </p:cNvPr>
          <p:cNvSpPr/>
          <p:nvPr/>
        </p:nvSpPr>
        <p:spPr>
          <a:xfrm>
            <a:off x="202759" y="4517227"/>
            <a:ext cx="2146118" cy="294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Inspiration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A6CE9F-33B6-7695-5905-B391AAAE6439}"/>
              </a:ext>
            </a:extLst>
          </p:cNvPr>
          <p:cNvSpPr/>
          <p:nvPr/>
        </p:nvSpPr>
        <p:spPr>
          <a:xfrm>
            <a:off x="202759" y="5779051"/>
            <a:ext cx="11761138" cy="6615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IN" sz="1400" b="0" i="0" u="none" strike="noStrike" baseline="0" dirty="0">
                <a:solidFill>
                  <a:srgbClr val="002060"/>
                </a:solidFill>
              </a:rPr>
              <a:t>Extract</a:t>
            </a:r>
            <a:r>
              <a:rPr lang="en-US" sz="1400" b="0" i="0" u="none" strike="noStrike" baseline="0" dirty="0">
                <a:solidFill>
                  <a:srgbClr val="002060"/>
                </a:solidFill>
              </a:rPr>
              <a:t> visual features, which use ResNet50 network as the </a:t>
            </a:r>
            <a:r>
              <a:rPr lang="en-IN" sz="1400" b="0" i="0" u="none" strike="noStrike" baseline="0" dirty="0">
                <a:solidFill>
                  <a:srgbClr val="002060"/>
                </a:solidFill>
              </a:rPr>
              <a:t>encoder from the input images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rgbClr val="002060"/>
                </a:solidFill>
              </a:rPr>
              <a:t>Soft Attention mechanism</a:t>
            </a:r>
            <a:endParaRPr lang="en-IN" sz="1400" b="0" i="0" u="none" strike="noStrike" baseline="0" dirty="0">
              <a:solidFill>
                <a:srgbClr val="00206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B51826-76AA-5F7B-FC0D-8764CC94AD88}"/>
              </a:ext>
            </a:extLst>
          </p:cNvPr>
          <p:cNvSpPr/>
          <p:nvPr/>
        </p:nvSpPr>
        <p:spPr>
          <a:xfrm>
            <a:off x="202759" y="5423160"/>
            <a:ext cx="2146118" cy="294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Summary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9D3E50A-DC93-894A-00B7-2FE092686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7137" y="899167"/>
            <a:ext cx="2495027" cy="2198533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1C19105-E0A4-AD9B-191D-DA64D3A6EC45}"/>
              </a:ext>
            </a:extLst>
          </p:cNvPr>
          <p:cNvCxnSpPr>
            <a:cxnSpLocks/>
          </p:cNvCxnSpPr>
          <p:nvPr/>
        </p:nvCxnSpPr>
        <p:spPr>
          <a:xfrm>
            <a:off x="7473453" y="2026269"/>
            <a:ext cx="867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12FF442-D84C-F8C5-F246-4BECF4169858}"/>
              </a:ext>
            </a:extLst>
          </p:cNvPr>
          <p:cNvSpPr/>
          <p:nvPr/>
        </p:nvSpPr>
        <p:spPr>
          <a:xfrm>
            <a:off x="202759" y="3787137"/>
            <a:ext cx="2146118" cy="294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Reference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E06F04E5-5DAF-39BE-8340-F02BB9871525}"/>
              </a:ext>
            </a:extLst>
          </p:cNvPr>
          <p:cNvSpPr/>
          <p:nvPr/>
        </p:nvSpPr>
        <p:spPr>
          <a:xfrm>
            <a:off x="6680718" y="2435290"/>
            <a:ext cx="264633" cy="5903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5707AEB2-CE7B-BA91-AC40-7718021B970D}"/>
              </a:ext>
            </a:extLst>
          </p:cNvPr>
          <p:cNvSpPr/>
          <p:nvPr/>
        </p:nvSpPr>
        <p:spPr>
          <a:xfrm rot="10800000">
            <a:off x="7181004" y="2435290"/>
            <a:ext cx="264633" cy="590393"/>
          </a:xfrm>
          <a:prstGeom prst="leftBrace">
            <a:avLst>
              <a:gd name="adj1" fmla="val 8333"/>
              <a:gd name="adj2" fmla="val 531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305F02-67E4-B909-C1C9-BB42F800753D}"/>
              </a:ext>
            </a:extLst>
          </p:cNvPr>
          <p:cNvSpPr/>
          <p:nvPr/>
        </p:nvSpPr>
        <p:spPr>
          <a:xfrm>
            <a:off x="6680718" y="2602352"/>
            <a:ext cx="753685" cy="303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Feature vector</a:t>
            </a:r>
          </a:p>
        </p:txBody>
      </p:sp>
    </p:spTree>
    <p:extLst>
      <p:ext uri="{BB962C8B-B14F-4D97-AF65-F5344CB8AC3E}">
        <p14:creationId xmlns:p14="http://schemas.microsoft.com/office/powerpoint/2010/main" val="2739865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5594</TotalTime>
  <Words>2176</Words>
  <Application>Microsoft Office PowerPoint</Application>
  <PresentationFormat>Widescreen</PresentationFormat>
  <Paragraphs>513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Courier New</vt:lpstr>
      <vt:lpstr>Symbol</vt:lpstr>
      <vt:lpstr>Tw Cen MT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Chaitanya Harkara</dc:creator>
  <cp:lastModifiedBy>Chaitanya Harkara</cp:lastModifiedBy>
  <cp:revision>690</cp:revision>
  <dcterms:created xsi:type="dcterms:W3CDTF">2022-02-19T16:42:01Z</dcterms:created>
  <dcterms:modified xsi:type="dcterms:W3CDTF">2022-08-20T06:41:52Z</dcterms:modified>
</cp:coreProperties>
</file>